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6858000" type="screen4x3"/>
  <p:notesSz cx="7099300" cy="10234613"/>
  <p:embeddedFontLst>
    <p:embeddedFont>
      <p:font typeface="Century Gothic" panose="020B0502020202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85978D-5253-4ECC-9CF3-C2C94F782377}" v="2" dt="2025-01-13T17:46:47.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4" d="100"/>
          <a:sy n="104" d="100"/>
        </p:scale>
        <p:origin x="1824" y="120"/>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a Vásquez" userId="dffc548e-2323-4ffc-a8aa-757e426c1faa" providerId="ADAL" clId="{B185978D-5253-4ECC-9CF3-C2C94F782377}"/>
    <pc:docChg chg="custSel modSld">
      <pc:chgData name="Susana Vásquez" userId="dffc548e-2323-4ffc-a8aa-757e426c1faa" providerId="ADAL" clId="{B185978D-5253-4ECC-9CF3-C2C94F782377}" dt="2025-01-13T17:48:01.603" v="163" actId="948"/>
      <pc:docMkLst>
        <pc:docMk/>
      </pc:docMkLst>
      <pc:sldChg chg="modSp mod">
        <pc:chgData name="Susana Vásquez" userId="dffc548e-2323-4ffc-a8aa-757e426c1faa" providerId="ADAL" clId="{B185978D-5253-4ECC-9CF3-C2C94F782377}" dt="2025-01-13T17:44:55.536" v="143" actId="27636"/>
        <pc:sldMkLst>
          <pc:docMk/>
          <pc:sldMk cId="0" sldId="256"/>
        </pc:sldMkLst>
        <pc:spChg chg="mod">
          <ac:chgData name="Susana Vásquez" userId="dffc548e-2323-4ffc-a8aa-757e426c1faa" providerId="ADAL" clId="{B185978D-5253-4ECC-9CF3-C2C94F782377}" dt="2025-01-13T17:44:55.536" v="143" actId="27636"/>
          <ac:spMkLst>
            <pc:docMk/>
            <pc:sldMk cId="0" sldId="256"/>
            <ac:spMk id="81" creationId="{00000000-0000-0000-0000-000000000000}"/>
          </ac:spMkLst>
        </pc:spChg>
      </pc:sldChg>
      <pc:sldChg chg="modSp mod">
        <pc:chgData name="Susana Vásquez" userId="dffc548e-2323-4ffc-a8aa-757e426c1faa" providerId="ADAL" clId="{B185978D-5253-4ECC-9CF3-C2C94F782377}" dt="2025-01-13T17:28:42.083" v="0" actId="14100"/>
        <pc:sldMkLst>
          <pc:docMk/>
          <pc:sldMk cId="0" sldId="265"/>
        </pc:sldMkLst>
        <pc:spChg chg="mod">
          <ac:chgData name="Susana Vásquez" userId="dffc548e-2323-4ffc-a8aa-757e426c1faa" providerId="ADAL" clId="{B185978D-5253-4ECC-9CF3-C2C94F782377}" dt="2025-01-13T17:28:42.083" v="0" actId="14100"/>
          <ac:spMkLst>
            <pc:docMk/>
            <pc:sldMk cId="0" sldId="265"/>
            <ac:spMk id="178" creationId="{00000000-0000-0000-0000-000000000000}"/>
          </ac:spMkLst>
        </pc:spChg>
      </pc:sldChg>
      <pc:sldChg chg="modSp mod">
        <pc:chgData name="Susana Vásquez" userId="dffc548e-2323-4ffc-a8aa-757e426c1faa" providerId="ADAL" clId="{B185978D-5253-4ECC-9CF3-C2C94F782377}" dt="2025-01-13T17:29:49.594" v="115" actId="20577"/>
        <pc:sldMkLst>
          <pc:docMk/>
          <pc:sldMk cId="0" sldId="280"/>
        </pc:sldMkLst>
        <pc:spChg chg="mod">
          <ac:chgData name="Susana Vásquez" userId="dffc548e-2323-4ffc-a8aa-757e426c1faa" providerId="ADAL" clId="{B185978D-5253-4ECC-9CF3-C2C94F782377}" dt="2025-01-13T17:29:49.594" v="115" actId="20577"/>
          <ac:spMkLst>
            <pc:docMk/>
            <pc:sldMk cId="0" sldId="280"/>
            <ac:spMk id="343" creationId="{00000000-0000-0000-0000-000000000000}"/>
          </ac:spMkLst>
        </pc:spChg>
      </pc:sldChg>
      <pc:sldChg chg="modSp mod">
        <pc:chgData name="Susana Vásquez" userId="dffc548e-2323-4ffc-a8aa-757e426c1faa" providerId="ADAL" clId="{B185978D-5253-4ECC-9CF3-C2C94F782377}" dt="2025-01-13T17:30:03.531" v="125" actId="20577"/>
        <pc:sldMkLst>
          <pc:docMk/>
          <pc:sldMk cId="0" sldId="281"/>
        </pc:sldMkLst>
        <pc:spChg chg="mod">
          <ac:chgData name="Susana Vásquez" userId="dffc548e-2323-4ffc-a8aa-757e426c1faa" providerId="ADAL" clId="{B185978D-5253-4ECC-9CF3-C2C94F782377}" dt="2025-01-13T17:30:03.531" v="125" actId="20577"/>
          <ac:spMkLst>
            <pc:docMk/>
            <pc:sldMk cId="0" sldId="281"/>
            <ac:spMk id="349" creationId="{00000000-0000-0000-0000-000000000000}"/>
          </ac:spMkLst>
        </pc:spChg>
      </pc:sldChg>
      <pc:sldChg chg="modSp mod">
        <pc:chgData name="Susana Vásquez" userId="dffc548e-2323-4ffc-a8aa-757e426c1faa" providerId="ADAL" clId="{B185978D-5253-4ECC-9CF3-C2C94F782377}" dt="2025-01-13T17:30:14.678" v="140" actId="20577"/>
        <pc:sldMkLst>
          <pc:docMk/>
          <pc:sldMk cId="0" sldId="283"/>
        </pc:sldMkLst>
        <pc:spChg chg="mod">
          <ac:chgData name="Susana Vásquez" userId="dffc548e-2323-4ffc-a8aa-757e426c1faa" providerId="ADAL" clId="{B185978D-5253-4ECC-9CF3-C2C94F782377}" dt="2025-01-13T17:30:14.678" v="140" actId="20577"/>
          <ac:spMkLst>
            <pc:docMk/>
            <pc:sldMk cId="0" sldId="283"/>
            <ac:spMk id="365" creationId="{00000000-0000-0000-0000-000000000000}"/>
          </ac:spMkLst>
        </pc:spChg>
      </pc:sldChg>
      <pc:sldChg chg="addSp delSp modSp mod">
        <pc:chgData name="Susana Vásquez" userId="dffc548e-2323-4ffc-a8aa-757e426c1faa" providerId="ADAL" clId="{B185978D-5253-4ECC-9CF3-C2C94F782377}" dt="2025-01-13T17:47:24.178" v="161" actId="14100"/>
        <pc:sldMkLst>
          <pc:docMk/>
          <pc:sldMk cId="0" sldId="285"/>
        </pc:sldMkLst>
        <pc:picChg chg="add del mod">
          <ac:chgData name="Susana Vásquez" userId="dffc548e-2323-4ffc-a8aa-757e426c1faa" providerId="ADAL" clId="{B185978D-5253-4ECC-9CF3-C2C94F782377}" dt="2025-01-13T17:46:50.904" v="150" actId="478"/>
          <ac:picMkLst>
            <pc:docMk/>
            <pc:sldMk cId="0" sldId="285"/>
            <ac:picMk id="3" creationId="{E1D3EA26-0217-B6CD-7668-4DEBD2F2F26D}"/>
          </ac:picMkLst>
        </pc:picChg>
        <pc:picChg chg="add mod modCrop">
          <ac:chgData name="Susana Vásquez" userId="dffc548e-2323-4ffc-a8aa-757e426c1faa" providerId="ADAL" clId="{B185978D-5253-4ECC-9CF3-C2C94F782377}" dt="2025-01-13T17:47:24.178" v="161" actId="14100"/>
          <ac:picMkLst>
            <pc:docMk/>
            <pc:sldMk cId="0" sldId="285"/>
            <ac:picMk id="5" creationId="{174DA937-93C5-D9A8-EE62-E920BC708052}"/>
          </ac:picMkLst>
        </pc:picChg>
        <pc:picChg chg="del">
          <ac:chgData name="Susana Vásquez" userId="dffc548e-2323-4ffc-a8aa-757e426c1faa" providerId="ADAL" clId="{B185978D-5253-4ECC-9CF3-C2C94F782377}" dt="2025-01-13T17:44:41.228" v="141" actId="478"/>
          <ac:picMkLst>
            <pc:docMk/>
            <pc:sldMk cId="0" sldId="285"/>
            <ac:picMk id="379" creationId="{00000000-0000-0000-0000-000000000000}"/>
          </ac:picMkLst>
        </pc:picChg>
      </pc:sldChg>
      <pc:sldChg chg="modSp mod">
        <pc:chgData name="Susana Vásquez" userId="dffc548e-2323-4ffc-a8aa-757e426c1faa" providerId="ADAL" clId="{B185978D-5253-4ECC-9CF3-C2C94F782377}" dt="2025-01-13T17:48:01.603" v="163" actId="948"/>
        <pc:sldMkLst>
          <pc:docMk/>
          <pc:sldMk cId="0" sldId="290"/>
        </pc:sldMkLst>
        <pc:spChg chg="mod">
          <ac:chgData name="Susana Vásquez" userId="dffc548e-2323-4ffc-a8aa-757e426c1faa" providerId="ADAL" clId="{B185978D-5253-4ECC-9CF3-C2C94F782377}" dt="2025-01-13T17:48:01.603" v="163" actId="948"/>
          <ac:spMkLst>
            <pc:docMk/>
            <pc:sldMk cId="0" sldId="290"/>
            <ac:spMk id="424" creationId="{00000000-0000-0000-0000-000000000000}"/>
          </ac:spMkLst>
        </pc:spChg>
        <pc:spChg chg="mod">
          <ac:chgData name="Susana Vásquez" userId="dffc548e-2323-4ffc-a8aa-757e426c1faa" providerId="ADAL" clId="{B185978D-5253-4ECC-9CF3-C2C94F782377}" dt="2025-01-13T17:48:01.603" v="163" actId="948"/>
          <ac:spMkLst>
            <pc:docMk/>
            <pc:sldMk cId="0" sldId="290"/>
            <ac:spMk id="425" creationId="{00000000-0000-0000-0000-000000000000}"/>
          </ac:spMkLst>
        </pc:spChg>
        <pc:spChg chg="mod">
          <ac:chgData name="Susana Vásquez" userId="dffc548e-2323-4ffc-a8aa-757e426c1faa" providerId="ADAL" clId="{B185978D-5253-4ECC-9CF3-C2C94F782377}" dt="2025-01-13T17:48:01.603" v="163" actId="948"/>
          <ac:spMkLst>
            <pc:docMk/>
            <pc:sldMk cId="0" sldId="290"/>
            <ac:spMk id="426" creationId="{00000000-0000-0000-0000-000000000000}"/>
          </ac:spMkLst>
        </pc:spChg>
        <pc:spChg chg="mod">
          <ac:chgData name="Susana Vásquez" userId="dffc548e-2323-4ffc-a8aa-757e426c1faa" providerId="ADAL" clId="{B185978D-5253-4ECC-9CF3-C2C94F782377}" dt="2025-01-13T17:48:01.603" v="163" actId="948"/>
          <ac:spMkLst>
            <pc:docMk/>
            <pc:sldMk cId="0" sldId="290"/>
            <ac:spMk id="428" creationId="{00000000-0000-0000-0000-000000000000}"/>
          </ac:spMkLst>
        </pc:spChg>
        <pc:spChg chg="mod">
          <ac:chgData name="Susana Vásquez" userId="dffc548e-2323-4ffc-a8aa-757e426c1faa" providerId="ADAL" clId="{B185978D-5253-4ECC-9CF3-C2C94F782377}" dt="2025-01-13T17:48:01.603" v="163" actId="948"/>
          <ac:spMkLst>
            <pc:docMk/>
            <pc:sldMk cId="0" sldId="290"/>
            <ac:spMk id="42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76363" cy="511731"/>
          </a:xfrm>
          <a:prstGeom prst="rect">
            <a:avLst/>
          </a:prstGeom>
          <a:noFill/>
          <a:ln>
            <a:noFill/>
          </a:ln>
        </p:spPr>
        <p:txBody>
          <a:bodyPr spcFirstLastPara="1" wrap="square" lIns="94750" tIns="47375" rIns="94750" bIns="473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295" y="0"/>
            <a:ext cx="3076363" cy="511731"/>
          </a:xfrm>
          <a:prstGeom prst="rect">
            <a:avLst/>
          </a:prstGeom>
          <a:noFill/>
          <a:ln>
            <a:noFill/>
          </a:ln>
        </p:spPr>
        <p:txBody>
          <a:bodyPr spcFirstLastPara="1" wrap="square" lIns="94750" tIns="47375" rIns="94750" bIns="473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9721106"/>
            <a:ext cx="3076363" cy="511731"/>
          </a:xfrm>
          <a:prstGeom prst="rect">
            <a:avLst/>
          </a:prstGeom>
          <a:noFill/>
          <a:ln>
            <a:noFill/>
          </a:ln>
        </p:spPr>
        <p:txBody>
          <a:bodyPr spcFirstLastPara="1" wrap="square" lIns="94750" tIns="47375" rIns="94750" bIns="473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295" y="9721106"/>
            <a:ext cx="3076363" cy="511731"/>
          </a:xfrm>
          <a:prstGeom prst="rect">
            <a:avLst/>
          </a:prstGeom>
          <a:noFill/>
          <a:ln>
            <a:noFill/>
          </a:ln>
        </p:spPr>
        <p:txBody>
          <a:bodyPr spcFirstLastPara="1" wrap="square" lIns="94750" tIns="47375" rIns="94750" bIns="473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ca-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1: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79" name="Google Shape;79;p1:notes"/>
          <p:cNvSpPr txBox="1">
            <a:spLocks noGrp="1"/>
          </p:cNvSpPr>
          <p:nvPr>
            <p:ph type="sldNum" idx="12"/>
          </p:nvPr>
        </p:nvSpPr>
        <p:spPr>
          <a:xfrm>
            <a:off x="4021295" y="9721106"/>
            <a:ext cx="3076363" cy="511731"/>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175" name="Google Shape;175;p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183" name="Google Shape;183;p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193" name="Google Shape;193;p1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201" name="Google Shape;201;p1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3: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211" name="Google Shape;211;p1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fa7dab9e5_0_255: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221" name="Google Shape;221;g2cfa7dab9e5_0_255: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e1838c6fd1_0_0: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2e1838c6fd1_0_0: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230" name="Google Shape;230;g2e1838c6fd1_0_0:notes"/>
          <p:cNvSpPr txBox="1">
            <a:spLocks noGrp="1"/>
          </p:cNvSpPr>
          <p:nvPr>
            <p:ph type="sldNum" idx="12"/>
          </p:nvPr>
        </p:nvSpPr>
        <p:spPr>
          <a:xfrm>
            <a:off x="4021295" y="9721106"/>
            <a:ext cx="3076500" cy="511800"/>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4: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237" name="Google Shape;237;p1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a7dab9e5_0_75: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244" name="Google Shape;244;g2cfa7dab9e5_0_75: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fa7dab9e5_0_91: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261" name="Google Shape;261;g2cfa7dab9e5_0_91: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r>
              <a:rPr lang="es" b="0">
                <a:solidFill>
                  <a:srgbClr val="7030A0"/>
                </a:solidFill>
                <a:latin typeface="Arial"/>
                <a:ea typeface="Arial"/>
                <a:cs typeface="Arial"/>
                <a:sym typeface="Arial"/>
              </a:rPr>
              <a:t>¿La seguridad depende de las “variantes” de cada candado? ¿Por ejemplo de si tienen letras, símbolos, números, fechas, etc.?</a:t>
            </a:r>
            <a:endParaRPr/>
          </a:p>
          <a:p>
            <a:pPr marL="0" lvl="0" indent="0" algn="l" rtl="0">
              <a:lnSpc>
                <a:spcPct val="100000"/>
              </a:lnSpc>
              <a:spcBef>
                <a:spcPts val="0"/>
              </a:spcBef>
              <a:spcAft>
                <a:spcPts val="0"/>
              </a:spcAft>
              <a:buSzPts val="1400"/>
              <a:buNone/>
            </a:pPr>
            <a:endParaRPr b="0">
              <a:solidFill>
                <a:srgbClr val="7030A0"/>
              </a:solidFill>
              <a:latin typeface="Arial"/>
              <a:ea typeface="Arial"/>
              <a:cs typeface="Arial"/>
              <a:sym typeface="Arial"/>
            </a:endParaRPr>
          </a:p>
          <a:p>
            <a:pPr marL="0" lvl="0" indent="0" algn="l" rtl="0">
              <a:lnSpc>
                <a:spcPct val="100000"/>
              </a:lnSpc>
              <a:spcBef>
                <a:spcPts val="0"/>
              </a:spcBef>
              <a:spcAft>
                <a:spcPts val="0"/>
              </a:spcAft>
              <a:buSzPts val="1400"/>
              <a:buNone/>
            </a:pPr>
            <a:r>
              <a:rPr lang="es" b="0">
                <a:solidFill>
                  <a:srgbClr val="7030A0"/>
                </a:solidFill>
                <a:latin typeface="Arial"/>
                <a:ea typeface="Arial"/>
                <a:cs typeface="Arial"/>
                <a:sym typeface="Arial"/>
              </a:rPr>
              <a:t>¿Será más seguro el que tenga más códigos?</a:t>
            </a:r>
            <a:endParaRPr/>
          </a:p>
          <a:p>
            <a:pPr marL="0" lvl="0" indent="0" algn="l" rtl="0">
              <a:lnSpc>
                <a:spcPct val="100000"/>
              </a:lnSpc>
              <a:spcBef>
                <a:spcPts val="0"/>
              </a:spcBef>
              <a:spcAft>
                <a:spcPts val="0"/>
              </a:spcAft>
              <a:buSzPts val="1400"/>
              <a:buNone/>
            </a:pPr>
            <a:endParaRPr b="0">
              <a:solidFill>
                <a:srgbClr val="7030A0"/>
              </a:solidFill>
              <a:latin typeface="Arial"/>
              <a:ea typeface="Arial"/>
              <a:cs typeface="Arial"/>
              <a:sym typeface="Arial"/>
            </a:endParaRPr>
          </a:p>
          <a:p>
            <a:pPr marL="0" lvl="0" indent="0" algn="l" rtl="0">
              <a:lnSpc>
                <a:spcPct val="100000"/>
              </a:lnSpc>
              <a:spcBef>
                <a:spcPts val="0"/>
              </a:spcBef>
              <a:spcAft>
                <a:spcPts val="0"/>
              </a:spcAft>
              <a:buSzPts val="1400"/>
              <a:buNone/>
            </a:pPr>
            <a:r>
              <a:rPr lang="es" b="0">
                <a:solidFill>
                  <a:srgbClr val="7030A0"/>
                </a:solidFill>
                <a:latin typeface="Arial"/>
                <a:ea typeface="Arial"/>
                <a:cs typeface="Arial"/>
                <a:sym typeface="Arial"/>
              </a:rPr>
              <a:t>¿Dependerá de la habilidad del “ladrón”?</a:t>
            </a:r>
            <a:endParaRPr/>
          </a:p>
          <a:p>
            <a:pPr marL="0" lvl="0" indent="0" algn="l" rtl="0">
              <a:lnSpc>
                <a:spcPct val="100000"/>
              </a:lnSpc>
              <a:spcBef>
                <a:spcPts val="0"/>
              </a:spcBef>
              <a:spcAft>
                <a:spcPts val="0"/>
              </a:spcAft>
              <a:buSzPts val="1400"/>
              <a:buNone/>
            </a:pPr>
            <a:endParaRPr/>
          </a:p>
        </p:txBody>
      </p:sp>
      <p:sp>
        <p:nvSpPr>
          <p:cNvPr id="86" name="Google Shape;86;p2:notes"/>
          <p:cNvSpPr txBox="1">
            <a:spLocks noGrp="1"/>
          </p:cNvSpPr>
          <p:nvPr>
            <p:ph type="sldNum" idx="12"/>
          </p:nvPr>
        </p:nvSpPr>
        <p:spPr>
          <a:xfrm>
            <a:off x="4021295" y="9721106"/>
            <a:ext cx="3076363" cy="511731"/>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7: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272" name="Google Shape;272;p17:notes"/>
          <p:cNvSpPr txBox="1">
            <a:spLocks noGrp="1"/>
          </p:cNvSpPr>
          <p:nvPr>
            <p:ph type="sldNum" idx="12"/>
          </p:nvPr>
        </p:nvSpPr>
        <p:spPr>
          <a:xfrm>
            <a:off x="4021295" y="9721106"/>
            <a:ext cx="3076363" cy="511731"/>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8: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280" name="Google Shape;280;p1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9: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293" name="Google Shape;293;p1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20: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306" name="Google Shape;306;p20:notes"/>
          <p:cNvSpPr txBox="1">
            <a:spLocks noGrp="1"/>
          </p:cNvSpPr>
          <p:nvPr>
            <p:ph type="sldNum" idx="12"/>
          </p:nvPr>
        </p:nvSpPr>
        <p:spPr>
          <a:xfrm>
            <a:off x="4021295" y="9721106"/>
            <a:ext cx="3076363" cy="511731"/>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cfa7dab9e5_0_330: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314" name="Google Shape;314;g2cfa7dab9e5_0_330: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cfa7dab9e5_0_354: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339" name="Google Shape;339;g2cfa7dab9e5_0_35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cfa7dab9e5_0_360: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346" name="Google Shape;346;g2cfa7dab9e5_0_36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cfa7dab9e5_0_604: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2cfa7dab9e5_0_604: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354" name="Google Shape;354;g2cfa7dab9e5_0_604:notes"/>
          <p:cNvSpPr txBox="1">
            <a:spLocks noGrp="1"/>
          </p:cNvSpPr>
          <p:nvPr>
            <p:ph type="sldNum" idx="12"/>
          </p:nvPr>
        </p:nvSpPr>
        <p:spPr>
          <a:xfrm>
            <a:off x="4021295" y="9721106"/>
            <a:ext cx="3076500" cy="511800"/>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cfa7dab9e5_0_612: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362" name="Google Shape;362;g2cfa7dab9e5_0_61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cfa7dab9e5_0_618: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368" name="Google Shape;368;g2cfa7dab9e5_0_618: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e28721b6b2_0_0: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e28721b6b2_0_0:notes"/>
          <p:cNvSpPr txBox="1">
            <a:spLocks noGrp="1"/>
          </p:cNvSpPr>
          <p:nvPr>
            <p:ph type="body" idx="1"/>
          </p:nvPr>
        </p:nvSpPr>
        <p:spPr>
          <a:xfrm>
            <a:off x="709931" y="4861442"/>
            <a:ext cx="5679300" cy="4605600"/>
          </a:xfrm>
          <a:prstGeom prst="rect">
            <a:avLst/>
          </a:prstGeom>
        </p:spPr>
        <p:txBody>
          <a:bodyPr spcFirstLastPara="1" wrap="square" lIns="94750" tIns="47375" rIns="94750" bIns="47375" anchor="t" anchorCtr="0">
            <a:noAutofit/>
          </a:bodyPr>
          <a:lstStyle/>
          <a:p>
            <a:pPr marL="0" lvl="0" indent="0" algn="l" rtl="0">
              <a:spcBef>
                <a:spcPts val="0"/>
              </a:spcBef>
              <a:spcAft>
                <a:spcPts val="0"/>
              </a:spcAft>
              <a:buNone/>
            </a:pPr>
            <a:endParaRPr/>
          </a:p>
        </p:txBody>
      </p:sp>
      <p:sp>
        <p:nvSpPr>
          <p:cNvPr id="99" name="Google Shape;99;g2e28721b6b2_0_0:notes"/>
          <p:cNvSpPr txBox="1">
            <a:spLocks noGrp="1"/>
          </p:cNvSpPr>
          <p:nvPr>
            <p:ph type="sldNum" idx="12"/>
          </p:nvPr>
        </p:nvSpPr>
        <p:spPr>
          <a:xfrm>
            <a:off x="4021295" y="9721106"/>
            <a:ext cx="3076500" cy="511800"/>
          </a:xfrm>
          <a:prstGeom prst="rect">
            <a:avLst/>
          </a:prstGeom>
        </p:spPr>
        <p:txBody>
          <a:bodyPr spcFirstLastPara="1" wrap="square" lIns="94750" tIns="47375" rIns="94750" bIns="473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ca-E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cfa7dab9e5_0_625: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376" name="Google Shape;376;g2cfa7dab9e5_0_62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cfa7dab9e5_0_632: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2cfa7dab9e5_0_632: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383" name="Google Shape;383;g2cfa7dab9e5_0_632:notes"/>
          <p:cNvSpPr txBox="1">
            <a:spLocks noGrp="1"/>
          </p:cNvSpPr>
          <p:nvPr>
            <p:ph type="sldNum" idx="12"/>
          </p:nvPr>
        </p:nvSpPr>
        <p:spPr>
          <a:xfrm>
            <a:off x="4021295" y="9721106"/>
            <a:ext cx="3076500" cy="511800"/>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cfa7dab9e5_0_644: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392" name="Google Shape;392;g2cfa7dab9e5_0_644: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cfa7dab9e5_0_658: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402" name="Google Shape;402;g2cfa7dab9e5_0_658: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fa7dab9e5_0_552: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2cfa7dab9e5_0_552: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413" name="Google Shape;413;g2cfa7dab9e5_0_552:notes"/>
          <p:cNvSpPr txBox="1">
            <a:spLocks noGrp="1"/>
          </p:cNvSpPr>
          <p:nvPr>
            <p:ph type="sldNum" idx="12"/>
          </p:nvPr>
        </p:nvSpPr>
        <p:spPr>
          <a:xfrm>
            <a:off x="4021295" y="9721106"/>
            <a:ext cx="3076500" cy="511800"/>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cfa7dab9e5_0_559: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420" name="Google Shape;420;g2cfa7dab9e5_0_55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cfa7dab9e5_0_570: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r>
              <a:rPr lang="es"/>
              <a:t>Alternativa si se desea incluir el caso XTEC</a:t>
            </a:r>
            <a:endParaRPr/>
          </a:p>
        </p:txBody>
      </p:sp>
      <p:sp>
        <p:nvSpPr>
          <p:cNvPr id="432" name="Google Shape;432;g2cfa7dab9e5_0_570: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cfa7dab9e5_0_582: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445" name="Google Shape;445;g2cfa7dab9e5_0_582: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cfa7dab9e5_0_588: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452" name="Google Shape;452;g2cfa7dab9e5_0_588: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cfa7dab9e5_0_593: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458" name="Google Shape;458;g2cfa7dab9e5_0_593: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3: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r>
              <a:rPr lang="es" b="0">
                <a:solidFill>
                  <a:srgbClr val="7030A0"/>
                </a:solidFill>
                <a:latin typeface="Arial"/>
                <a:ea typeface="Arial"/>
                <a:cs typeface="Arial"/>
                <a:sym typeface="Arial"/>
              </a:rPr>
              <a:t>¿La seguridad depende de las “variantes” de cada candado? ¿Por ejemplo de si tienen letras, símbolos, números, fechas, etc.?</a:t>
            </a:r>
            <a:endParaRPr/>
          </a:p>
          <a:p>
            <a:pPr marL="0" lvl="0" indent="0" algn="l" rtl="0">
              <a:lnSpc>
                <a:spcPct val="100000"/>
              </a:lnSpc>
              <a:spcBef>
                <a:spcPts val="0"/>
              </a:spcBef>
              <a:spcAft>
                <a:spcPts val="0"/>
              </a:spcAft>
              <a:buSzPts val="1400"/>
              <a:buNone/>
            </a:pPr>
            <a:endParaRPr b="0">
              <a:solidFill>
                <a:srgbClr val="7030A0"/>
              </a:solidFill>
              <a:latin typeface="Arial"/>
              <a:ea typeface="Arial"/>
              <a:cs typeface="Arial"/>
              <a:sym typeface="Arial"/>
            </a:endParaRPr>
          </a:p>
          <a:p>
            <a:pPr marL="0" lvl="0" indent="0" algn="l" rtl="0">
              <a:lnSpc>
                <a:spcPct val="100000"/>
              </a:lnSpc>
              <a:spcBef>
                <a:spcPts val="0"/>
              </a:spcBef>
              <a:spcAft>
                <a:spcPts val="0"/>
              </a:spcAft>
              <a:buSzPts val="1400"/>
              <a:buNone/>
            </a:pPr>
            <a:r>
              <a:rPr lang="es" b="0">
                <a:solidFill>
                  <a:srgbClr val="7030A0"/>
                </a:solidFill>
                <a:latin typeface="Arial"/>
                <a:ea typeface="Arial"/>
                <a:cs typeface="Arial"/>
                <a:sym typeface="Arial"/>
              </a:rPr>
              <a:t>¿Será más seguro el que tenga más códigos?</a:t>
            </a:r>
            <a:endParaRPr/>
          </a:p>
          <a:p>
            <a:pPr marL="0" lvl="0" indent="0" algn="l" rtl="0">
              <a:lnSpc>
                <a:spcPct val="100000"/>
              </a:lnSpc>
              <a:spcBef>
                <a:spcPts val="0"/>
              </a:spcBef>
              <a:spcAft>
                <a:spcPts val="0"/>
              </a:spcAft>
              <a:buSzPts val="1400"/>
              <a:buNone/>
            </a:pPr>
            <a:endParaRPr b="0">
              <a:solidFill>
                <a:srgbClr val="7030A0"/>
              </a:solidFill>
              <a:latin typeface="Arial"/>
              <a:ea typeface="Arial"/>
              <a:cs typeface="Arial"/>
              <a:sym typeface="Arial"/>
            </a:endParaRPr>
          </a:p>
          <a:p>
            <a:pPr marL="0" lvl="0" indent="0" algn="l" rtl="0">
              <a:lnSpc>
                <a:spcPct val="100000"/>
              </a:lnSpc>
              <a:spcBef>
                <a:spcPts val="0"/>
              </a:spcBef>
              <a:spcAft>
                <a:spcPts val="0"/>
              </a:spcAft>
              <a:buSzPts val="1400"/>
              <a:buNone/>
            </a:pPr>
            <a:r>
              <a:rPr lang="es" b="0">
                <a:solidFill>
                  <a:srgbClr val="7030A0"/>
                </a:solidFill>
                <a:latin typeface="Arial"/>
                <a:ea typeface="Arial"/>
                <a:cs typeface="Arial"/>
                <a:sym typeface="Arial"/>
              </a:rPr>
              <a:t>¿Dependerá de la habilidad del “ladrón”?</a:t>
            </a:r>
            <a:endParaRPr/>
          </a:p>
          <a:p>
            <a:pPr marL="0" lvl="0" indent="0" algn="l" rtl="0">
              <a:lnSpc>
                <a:spcPct val="100000"/>
              </a:lnSpc>
              <a:spcBef>
                <a:spcPts val="0"/>
              </a:spcBef>
              <a:spcAft>
                <a:spcPts val="0"/>
              </a:spcAft>
              <a:buSzPts val="1400"/>
              <a:buNone/>
            </a:pPr>
            <a:endParaRPr/>
          </a:p>
        </p:txBody>
      </p:sp>
      <p:sp>
        <p:nvSpPr>
          <p:cNvPr id="111" name="Google Shape;111;p3:notes"/>
          <p:cNvSpPr txBox="1">
            <a:spLocks noGrp="1"/>
          </p:cNvSpPr>
          <p:nvPr>
            <p:ph type="sldNum" idx="12"/>
          </p:nvPr>
        </p:nvSpPr>
        <p:spPr>
          <a:xfrm>
            <a:off x="4021295" y="9721106"/>
            <a:ext cx="3076363" cy="511731"/>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27: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r>
              <a:rPr lang="es"/>
              <a:t>Dudas si incluir éste u otro.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
              <a:t>Susana, ¿tienes algún mapa bien chulo que corresponda a la segunda versión del REI? ¿Sobre qué candado es más seguro? Observa que el incluido en la Parte 2 parte de otra Q generatriz.</a:t>
            </a:r>
            <a:endParaRPr/>
          </a:p>
        </p:txBody>
      </p:sp>
      <p:sp>
        <p:nvSpPr>
          <p:cNvPr id="471" name="Google Shape;471;p27:notes"/>
          <p:cNvSpPr txBox="1">
            <a:spLocks noGrp="1"/>
          </p:cNvSpPr>
          <p:nvPr>
            <p:ph type="sldNum" idx="12"/>
          </p:nvPr>
        </p:nvSpPr>
        <p:spPr>
          <a:xfrm>
            <a:off x="4021295" y="9721106"/>
            <a:ext cx="3076363" cy="511731"/>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28: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
              <a:t>Dudas si incluir éste u otro.</a:t>
            </a:r>
            <a:endParaRPr/>
          </a:p>
          <a:p>
            <a:pPr marL="0" lvl="0" indent="0" algn="l" rtl="0">
              <a:lnSpc>
                <a:spcPct val="100000"/>
              </a:lnSpc>
              <a:spcBef>
                <a:spcPts val="0"/>
              </a:spcBef>
              <a:spcAft>
                <a:spcPts val="0"/>
              </a:spcAft>
              <a:buSzPts val="1400"/>
              <a:buNone/>
            </a:pPr>
            <a:endParaRPr/>
          </a:p>
        </p:txBody>
      </p:sp>
      <p:sp>
        <p:nvSpPr>
          <p:cNvPr id="478" name="Google Shape;478;p28:notes"/>
          <p:cNvSpPr txBox="1">
            <a:spLocks noGrp="1"/>
          </p:cNvSpPr>
          <p:nvPr>
            <p:ph type="sldNum" idx="12"/>
          </p:nvPr>
        </p:nvSpPr>
        <p:spPr>
          <a:xfrm>
            <a:off x="4021295" y="9721106"/>
            <a:ext cx="3076363" cy="511731"/>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29: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
              <a:t>Dudas si incluir éste u otro.</a:t>
            </a:r>
            <a:endParaRPr/>
          </a:p>
          <a:p>
            <a:pPr marL="0" lvl="0" indent="0" algn="l" rtl="0">
              <a:lnSpc>
                <a:spcPct val="100000"/>
              </a:lnSpc>
              <a:spcBef>
                <a:spcPts val="0"/>
              </a:spcBef>
              <a:spcAft>
                <a:spcPts val="0"/>
              </a:spcAft>
              <a:buSzPts val="1400"/>
              <a:buNone/>
            </a:pPr>
            <a:endParaRPr/>
          </a:p>
        </p:txBody>
      </p:sp>
      <p:sp>
        <p:nvSpPr>
          <p:cNvPr id="487" name="Google Shape;487;p29:notes"/>
          <p:cNvSpPr txBox="1">
            <a:spLocks noGrp="1"/>
          </p:cNvSpPr>
          <p:nvPr>
            <p:ph type="sldNum" idx="12"/>
          </p:nvPr>
        </p:nvSpPr>
        <p:spPr>
          <a:xfrm>
            <a:off x="4021295" y="9721106"/>
            <a:ext cx="3076363" cy="511731"/>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42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r>
              <a:rPr lang="es"/>
              <a:t>Algunos ejemplos de preguntas…</a:t>
            </a:r>
            <a:endParaRPr/>
          </a:p>
        </p:txBody>
      </p:sp>
      <p:sp>
        <p:nvSpPr>
          <p:cNvPr id="123" name="Google Shape;123;p4:notes"/>
          <p:cNvSpPr txBox="1">
            <a:spLocks noGrp="1"/>
          </p:cNvSpPr>
          <p:nvPr>
            <p:ph type="sldNum" idx="12"/>
          </p:nvPr>
        </p:nvSpPr>
        <p:spPr>
          <a:xfrm>
            <a:off x="4021295" y="9721106"/>
            <a:ext cx="3076363" cy="511731"/>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ff9b61dd67_1_0: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1ff9b61dd67_1_0: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r>
              <a:rPr lang="es"/>
              <a:t>Algunos ejemplos de preguntas…</a:t>
            </a:r>
            <a:endParaRPr/>
          </a:p>
        </p:txBody>
      </p:sp>
      <p:sp>
        <p:nvSpPr>
          <p:cNvPr id="132" name="Google Shape;132;g1ff9b61dd67_1_0:notes"/>
          <p:cNvSpPr txBox="1">
            <a:spLocks noGrp="1"/>
          </p:cNvSpPr>
          <p:nvPr>
            <p:ph type="sldNum" idx="12"/>
          </p:nvPr>
        </p:nvSpPr>
        <p:spPr>
          <a:xfrm>
            <a:off x="4021295" y="9721106"/>
            <a:ext cx="3076500" cy="511800"/>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cfa7dab9e5_0_1: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141" name="Google Shape;141;g2cfa7dab9e5_0_1: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709931" y="4861442"/>
            <a:ext cx="5679440" cy="4605576"/>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150" name="Google Shape;150;p6:notes"/>
          <p:cNvSpPr txBox="1">
            <a:spLocks noGrp="1"/>
          </p:cNvSpPr>
          <p:nvPr>
            <p:ph type="sldNum" idx="12"/>
          </p:nvPr>
        </p:nvSpPr>
        <p:spPr>
          <a:xfrm>
            <a:off x="4021295" y="9721106"/>
            <a:ext cx="3076363" cy="511731"/>
          </a:xfrm>
          <a:prstGeom prst="rect">
            <a:avLst/>
          </a:prstGeom>
          <a:noFill/>
          <a:ln>
            <a:noFill/>
          </a:ln>
        </p:spPr>
        <p:txBody>
          <a:bodyPr spcFirstLastPara="1" wrap="square" lIns="94750" tIns="47375" rIns="94750" bIns="47375" anchor="b" anchorCtr="0">
            <a:noAutofit/>
          </a:bodyPr>
          <a:lstStyle/>
          <a:p>
            <a:pPr marL="0" lvl="0" indent="0" algn="r" rtl="0">
              <a:lnSpc>
                <a:spcPct val="100000"/>
              </a:lnSpc>
              <a:spcBef>
                <a:spcPts val="0"/>
              </a:spcBef>
              <a:spcAft>
                <a:spcPts val="0"/>
              </a:spcAft>
              <a:buSzPts val="1400"/>
              <a:buNone/>
            </a:pPr>
            <a:fld id="{00000000-1234-1234-1234-123412341234}" type="slidenum">
              <a:rPr lang="ca-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a7dab9e5_0_169:notes"/>
          <p:cNvSpPr txBox="1">
            <a:spLocks noGrp="1"/>
          </p:cNvSpPr>
          <p:nvPr>
            <p:ph type="body" idx="1"/>
          </p:nvPr>
        </p:nvSpPr>
        <p:spPr>
          <a:xfrm>
            <a:off x="709931" y="4861442"/>
            <a:ext cx="5679300" cy="4605600"/>
          </a:xfrm>
          <a:prstGeom prst="rect">
            <a:avLst/>
          </a:prstGeom>
          <a:noFill/>
          <a:ln>
            <a:noFill/>
          </a:ln>
        </p:spPr>
        <p:txBody>
          <a:bodyPr spcFirstLastPara="1" wrap="square" lIns="94750" tIns="47375" rIns="94750" bIns="47375" anchor="t" anchorCtr="0">
            <a:noAutofit/>
          </a:bodyPr>
          <a:lstStyle/>
          <a:p>
            <a:pPr marL="0" lvl="0" indent="0" algn="l" rtl="0">
              <a:lnSpc>
                <a:spcPct val="100000"/>
              </a:lnSpc>
              <a:spcBef>
                <a:spcPts val="0"/>
              </a:spcBef>
              <a:spcAft>
                <a:spcPts val="0"/>
              </a:spcAft>
              <a:buSzPts val="1400"/>
              <a:buNone/>
            </a:pPr>
            <a:endParaRPr/>
          </a:p>
        </p:txBody>
      </p:sp>
      <p:sp>
        <p:nvSpPr>
          <p:cNvPr id="157" name="Google Shape;157;g2cfa7dab9e5_0_169:notes"/>
          <p:cNvSpPr>
            <a:spLocks noGrp="1" noRot="1" noChangeAspect="1"/>
          </p:cNvSpPr>
          <p:nvPr>
            <p:ph type="sldImg" idx="2"/>
          </p:nvPr>
        </p:nvSpPr>
        <p:spPr>
          <a:xfrm>
            <a:off x="992188" y="768350"/>
            <a:ext cx="51150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sp>
        <p:nvSpPr>
          <p:cNvPr id="14" name="Google Shape;14;p2"/>
          <p:cNvSpPr/>
          <p:nvPr/>
        </p:nvSpPr>
        <p:spPr>
          <a:xfrm>
            <a:off x="1795269" y="268288"/>
            <a:ext cx="7061395" cy="909694"/>
          </a:xfrm>
          <a:prstGeom prst="rect">
            <a:avLst/>
          </a:prstGeom>
          <a:solidFill>
            <a:srgbClr val="7030A0">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15" name="Google Shape;15;p2"/>
          <p:cNvSpPr txBox="1">
            <a:spLocks noGrp="1"/>
          </p:cNvSpPr>
          <p:nvPr>
            <p:ph type="ctrTitle"/>
          </p:nvPr>
        </p:nvSpPr>
        <p:spPr>
          <a:xfrm>
            <a:off x="1794838" y="1617740"/>
            <a:ext cx="7061395" cy="2783208"/>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7030A0"/>
              </a:buClr>
              <a:buSzPts val="3000"/>
              <a:buFont typeface="Avenir"/>
              <a:buNone/>
              <a:defRPr sz="3000">
                <a:solidFill>
                  <a:srgbClr val="7030A0"/>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794838" y="4400950"/>
            <a:ext cx="7061397" cy="1955401"/>
          </a:xfrm>
          <a:prstGeom prst="rect">
            <a:avLst/>
          </a:prstGeom>
          <a:noFill/>
          <a:ln>
            <a:noFill/>
          </a:ln>
        </p:spPr>
        <p:txBody>
          <a:bodyPr spcFirstLastPara="1" wrap="square" lIns="91425" tIns="45700" rIns="91425" bIns="45700" anchor="t" anchorCtr="0">
            <a:normAutofit/>
          </a:bodyPr>
          <a:lstStyle>
            <a:lvl1pPr lvl="0" algn="ctr">
              <a:lnSpc>
                <a:spcPct val="130000"/>
              </a:lnSpc>
              <a:spcBef>
                <a:spcPts val="0"/>
              </a:spcBef>
              <a:spcAft>
                <a:spcPts val="0"/>
              </a:spcAft>
              <a:buClr>
                <a:schemeClr val="accent1"/>
              </a:buClr>
              <a:buSzPts val="2000"/>
              <a:buFont typeface="Noto Sans Symbols"/>
              <a:buNone/>
              <a:defRPr sz="2000" b="0">
                <a:solidFill>
                  <a:schemeClr val="dk2"/>
                </a:solidFill>
                <a:latin typeface="Avenir"/>
                <a:ea typeface="Avenir"/>
                <a:cs typeface="Avenir"/>
                <a:sym typeface="Avenir"/>
              </a:defRPr>
            </a:lvl1pPr>
            <a:lvl2pPr lvl="1" algn="ctr">
              <a:lnSpc>
                <a:spcPct val="130000"/>
              </a:lnSpc>
              <a:spcBef>
                <a:spcPts val="600"/>
              </a:spcBef>
              <a:spcAft>
                <a:spcPts val="0"/>
              </a:spcAft>
              <a:buSzPts val="1800"/>
              <a:buNone/>
              <a:defRPr>
                <a:solidFill>
                  <a:srgbClr val="888888"/>
                </a:solidFill>
              </a:defRPr>
            </a:lvl2pPr>
            <a:lvl3pPr lvl="2" algn="ctr">
              <a:lnSpc>
                <a:spcPct val="130000"/>
              </a:lnSpc>
              <a:spcBef>
                <a:spcPts val="600"/>
              </a:spcBef>
              <a:spcAft>
                <a:spcPts val="0"/>
              </a:spcAft>
              <a:buSzPts val="1600"/>
              <a:buNone/>
              <a:defRPr>
                <a:solidFill>
                  <a:srgbClr val="888888"/>
                </a:solidFill>
              </a:defRPr>
            </a:lvl3pPr>
            <a:lvl4pPr lvl="3" algn="ctr">
              <a:lnSpc>
                <a:spcPct val="130000"/>
              </a:lnSpc>
              <a:spcBef>
                <a:spcPts val="600"/>
              </a:spcBef>
              <a:spcAft>
                <a:spcPts val="0"/>
              </a:spcAft>
              <a:buSzPts val="1400"/>
              <a:buNone/>
              <a:defRPr>
                <a:solidFill>
                  <a:srgbClr val="888888"/>
                </a:solidFill>
              </a:defRPr>
            </a:lvl4pPr>
            <a:lvl5pPr lvl="4" algn="ctr">
              <a:lnSpc>
                <a:spcPct val="130000"/>
              </a:lnSpc>
              <a:spcBef>
                <a:spcPts val="600"/>
              </a:spcBef>
              <a:spcAft>
                <a:spcPts val="0"/>
              </a:spcAft>
              <a:buSzPts val="1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pic>
        <p:nvPicPr>
          <p:cNvPr id="17" name="Google Shape;17;p2"/>
          <p:cNvPicPr preferRelativeResize="0"/>
          <p:nvPr/>
        </p:nvPicPr>
        <p:blipFill rotWithShape="1">
          <a:blip r:embed="rId2">
            <a:alphaModFix amt="20000"/>
          </a:blip>
          <a:srcRect/>
          <a:stretch/>
        </p:blipFill>
        <p:spPr>
          <a:xfrm>
            <a:off x="387532" y="562359"/>
            <a:ext cx="588145" cy="588145"/>
          </a:xfrm>
          <a:prstGeom prst="rect">
            <a:avLst/>
          </a:prstGeom>
          <a:noFill/>
          <a:ln>
            <a:noFill/>
          </a:ln>
        </p:spPr>
      </p:pic>
      <p:pic>
        <p:nvPicPr>
          <p:cNvPr id="18" name="Google Shape;18;p2"/>
          <p:cNvPicPr preferRelativeResize="0"/>
          <p:nvPr/>
        </p:nvPicPr>
        <p:blipFill rotWithShape="1">
          <a:blip r:embed="rId3">
            <a:alphaModFix amt="20000"/>
          </a:blip>
          <a:srcRect/>
          <a:stretch/>
        </p:blipFill>
        <p:spPr>
          <a:xfrm rot="2700000">
            <a:off x="942910" y="354419"/>
            <a:ext cx="415881" cy="415881"/>
          </a:xfrm>
          <a:prstGeom prst="rect">
            <a:avLst/>
          </a:prstGeom>
          <a:noFill/>
          <a:ln>
            <a:noFill/>
          </a:ln>
        </p:spPr>
      </p:pic>
      <p:pic>
        <p:nvPicPr>
          <p:cNvPr id="19" name="Google Shape;19;p2"/>
          <p:cNvPicPr preferRelativeResize="0"/>
          <p:nvPr/>
        </p:nvPicPr>
        <p:blipFill rotWithShape="1">
          <a:blip r:embed="rId4">
            <a:alphaModFix amt="20000"/>
          </a:blip>
          <a:srcRect/>
          <a:stretch/>
        </p:blipFill>
        <p:spPr>
          <a:xfrm rot="8047801">
            <a:off x="1189032" y="715026"/>
            <a:ext cx="568525" cy="503756"/>
          </a:xfrm>
          <a:prstGeom prst="rect">
            <a:avLst/>
          </a:prstGeom>
          <a:noFill/>
          <a:ln>
            <a:noFill/>
          </a:ln>
        </p:spPr>
      </p:pic>
      <p:pic>
        <p:nvPicPr>
          <p:cNvPr id="20" name="Google Shape;20;p2" descr="Imatge que conté Font, Gràfics, logotip, blanc&#10;&#10;Descripció generada automàticament"/>
          <p:cNvPicPr preferRelativeResize="0"/>
          <p:nvPr/>
        </p:nvPicPr>
        <p:blipFill rotWithShape="1">
          <a:blip r:embed="rId5">
            <a:alphaModFix/>
          </a:blip>
          <a:srcRect/>
          <a:stretch/>
        </p:blipFill>
        <p:spPr>
          <a:xfrm>
            <a:off x="7341151" y="6539487"/>
            <a:ext cx="907100" cy="274950"/>
          </a:xfrm>
          <a:prstGeom prst="rect">
            <a:avLst/>
          </a:prstGeom>
          <a:noFill/>
          <a:ln>
            <a:noFill/>
          </a:ln>
        </p:spPr>
      </p:pic>
      <p:pic>
        <p:nvPicPr>
          <p:cNvPr id="21" name="Google Shape;21;p2"/>
          <p:cNvPicPr preferRelativeResize="0"/>
          <p:nvPr/>
        </p:nvPicPr>
        <p:blipFill rotWithShape="1">
          <a:blip r:embed="rId4">
            <a:alphaModFix amt="20000"/>
          </a:blip>
          <a:srcRect/>
          <a:stretch/>
        </p:blipFill>
        <p:spPr>
          <a:xfrm rot="8718243">
            <a:off x="7231658" y="6584561"/>
            <a:ext cx="218986" cy="1940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2"/>
        <p:cNvGrpSpPr/>
        <p:nvPr/>
      </p:nvGrpSpPr>
      <p:grpSpPr>
        <a:xfrm>
          <a:off x="0" y="0"/>
          <a:ext cx="0" cy="0"/>
          <a:chOff x="0" y="0"/>
          <a:chExt cx="0" cy="0"/>
        </a:xfrm>
      </p:grpSpPr>
      <p:sp>
        <p:nvSpPr>
          <p:cNvPr id="23" name="Google Shape;23;p3"/>
          <p:cNvSpPr txBox="1">
            <a:spLocks noGrp="1"/>
          </p:cNvSpPr>
          <p:nvPr>
            <p:ph type="body" idx="1"/>
          </p:nvPr>
        </p:nvSpPr>
        <p:spPr>
          <a:xfrm>
            <a:off x="460394" y="1247036"/>
            <a:ext cx="8397857" cy="2143372"/>
          </a:xfrm>
          <a:prstGeom prst="rect">
            <a:avLst/>
          </a:prstGeom>
          <a:noFill/>
          <a:ln>
            <a:noFill/>
          </a:ln>
        </p:spPr>
        <p:txBody>
          <a:bodyPr spcFirstLastPara="1" wrap="square" lIns="91425" tIns="45700" rIns="91425" bIns="45700" anchor="t" anchorCtr="0">
            <a:noAutofit/>
          </a:bodyPr>
          <a:lstStyle>
            <a:lvl1pPr marL="457200" lvl="0" indent="-355600" algn="l">
              <a:lnSpc>
                <a:spcPct val="130000"/>
              </a:lnSpc>
              <a:spcBef>
                <a:spcPts val="300"/>
              </a:spcBef>
              <a:spcAft>
                <a:spcPts val="0"/>
              </a:spcAft>
              <a:buSzPts val="2000"/>
              <a:buChar char="◼"/>
              <a:defRPr sz="2000"/>
            </a:lvl1pPr>
            <a:lvl2pPr marL="914400" lvl="1" indent="-342900" algn="l">
              <a:lnSpc>
                <a:spcPct val="130000"/>
              </a:lnSpc>
              <a:spcBef>
                <a:spcPts val="300"/>
              </a:spcBef>
              <a:spcAft>
                <a:spcPts val="0"/>
              </a:spcAft>
              <a:buSzPts val="1800"/>
              <a:buChar char="▪"/>
              <a:defRPr sz="1800"/>
            </a:lvl2pPr>
            <a:lvl3pPr marL="1371600" lvl="2" indent="-330200" algn="l">
              <a:lnSpc>
                <a:spcPct val="130000"/>
              </a:lnSpc>
              <a:spcBef>
                <a:spcPts val="300"/>
              </a:spcBef>
              <a:spcAft>
                <a:spcPts val="0"/>
              </a:spcAft>
              <a:buSzPts val="1600"/>
              <a:buChar char="o"/>
              <a:defRPr sz="1600"/>
            </a:lvl3pPr>
            <a:lvl4pPr marL="1828800" lvl="3" indent="-317500" algn="l">
              <a:lnSpc>
                <a:spcPct val="130000"/>
              </a:lnSpc>
              <a:spcBef>
                <a:spcPts val="300"/>
              </a:spcBef>
              <a:spcAft>
                <a:spcPts val="0"/>
              </a:spcAft>
              <a:buSzPts val="1400"/>
              <a:buChar char="◼"/>
              <a:defRPr sz="1400"/>
            </a:lvl4pPr>
            <a:lvl5pPr marL="2286000" lvl="4" indent="-304800" algn="l">
              <a:lnSpc>
                <a:spcPct val="130000"/>
              </a:lnSpc>
              <a:spcBef>
                <a:spcPts val="30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4" name="Google Shape;24;p3" descr="Imatge que conté Font, Gràfics, logotip, blanc&#10;&#10;Descripció generada automàticament"/>
          <p:cNvPicPr preferRelativeResize="0"/>
          <p:nvPr/>
        </p:nvPicPr>
        <p:blipFill rotWithShape="1">
          <a:blip r:embed="rId2">
            <a:alphaModFix/>
          </a:blip>
          <a:srcRect/>
          <a:stretch/>
        </p:blipFill>
        <p:spPr>
          <a:xfrm>
            <a:off x="7851289" y="511669"/>
            <a:ext cx="1052957" cy="319161"/>
          </a:xfrm>
          <a:prstGeom prst="rect">
            <a:avLst/>
          </a:prstGeom>
          <a:noFill/>
          <a:ln>
            <a:noFill/>
          </a:ln>
        </p:spPr>
      </p:pic>
      <p:sp>
        <p:nvSpPr>
          <p:cNvPr id="25" name="Google Shape;25;p3"/>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6" name="Google Shape;26;p3"/>
          <p:cNvPicPr preferRelativeResize="0"/>
          <p:nvPr/>
        </p:nvPicPr>
        <p:blipFill rotWithShape="1">
          <a:blip r:embed="rId3">
            <a:alphaModFix amt="20000"/>
          </a:blip>
          <a:srcRect/>
          <a:stretch/>
        </p:blipFill>
        <p:spPr>
          <a:xfrm rot="-9079080">
            <a:off x="7716644" y="538584"/>
            <a:ext cx="230868" cy="204566"/>
          </a:xfrm>
          <a:prstGeom prst="rect">
            <a:avLst/>
          </a:prstGeom>
          <a:noFill/>
          <a:ln>
            <a:noFill/>
          </a:ln>
        </p:spPr>
      </p:pic>
      <p:pic>
        <p:nvPicPr>
          <p:cNvPr id="27" name="Google Shape;27;p3"/>
          <p:cNvPicPr preferRelativeResize="0"/>
          <p:nvPr/>
        </p:nvPicPr>
        <p:blipFill rotWithShape="1">
          <a:blip r:embed="rId4">
            <a:alphaModFix amt="20000"/>
          </a:blip>
          <a:srcRect/>
          <a:stretch/>
        </p:blipFill>
        <p:spPr>
          <a:xfrm rot="3366168">
            <a:off x="625062" y="4589345"/>
            <a:ext cx="2238710" cy="1102649"/>
          </a:xfrm>
          <a:prstGeom prst="rect">
            <a:avLst/>
          </a:prstGeom>
          <a:noFill/>
          <a:ln>
            <a:noFill/>
          </a:ln>
        </p:spPr>
      </p:pic>
      <p:pic>
        <p:nvPicPr>
          <p:cNvPr id="28" name="Google Shape;28;p3"/>
          <p:cNvPicPr preferRelativeResize="0"/>
          <p:nvPr/>
        </p:nvPicPr>
        <p:blipFill rotWithShape="1">
          <a:blip r:embed="rId5">
            <a:alphaModFix amt="20000"/>
          </a:blip>
          <a:srcRect/>
          <a:stretch/>
        </p:blipFill>
        <p:spPr>
          <a:xfrm>
            <a:off x="3290501" y="1020435"/>
            <a:ext cx="2986372" cy="2986372"/>
          </a:xfrm>
          <a:prstGeom prst="rect">
            <a:avLst/>
          </a:prstGeom>
          <a:noFill/>
          <a:ln>
            <a:noFill/>
          </a:ln>
        </p:spPr>
      </p:pic>
      <p:pic>
        <p:nvPicPr>
          <p:cNvPr id="29" name="Google Shape;29;p3"/>
          <p:cNvPicPr preferRelativeResize="0"/>
          <p:nvPr/>
        </p:nvPicPr>
        <p:blipFill rotWithShape="1">
          <a:blip r:embed="rId3">
            <a:alphaModFix amt="20000"/>
          </a:blip>
          <a:srcRect/>
          <a:stretch/>
        </p:blipFill>
        <p:spPr>
          <a:xfrm rot="8718243">
            <a:off x="6657026" y="4592831"/>
            <a:ext cx="2312471" cy="2049024"/>
          </a:xfrm>
          <a:prstGeom prst="rect">
            <a:avLst/>
          </a:prstGeom>
          <a:noFill/>
          <a:ln>
            <a:noFill/>
          </a:ln>
        </p:spPr>
      </p:pic>
      <p:pic>
        <p:nvPicPr>
          <p:cNvPr id="30" name="Google Shape;30;p3"/>
          <p:cNvPicPr preferRelativeResize="0"/>
          <p:nvPr/>
        </p:nvPicPr>
        <p:blipFill rotWithShape="1">
          <a:blip r:embed="rId6">
            <a:alphaModFix amt="20000"/>
          </a:blip>
          <a:srcRect/>
          <a:stretch/>
        </p:blipFill>
        <p:spPr>
          <a:xfrm rot="2700000">
            <a:off x="7042460" y="1506115"/>
            <a:ext cx="1617659" cy="1617659"/>
          </a:xfrm>
          <a:prstGeom prst="rect">
            <a:avLst/>
          </a:prstGeom>
          <a:noFill/>
          <a:ln>
            <a:noFill/>
          </a:ln>
        </p:spPr>
      </p:pic>
      <p:pic>
        <p:nvPicPr>
          <p:cNvPr id="31" name="Google Shape;31;p3"/>
          <p:cNvPicPr preferRelativeResize="0"/>
          <p:nvPr/>
        </p:nvPicPr>
        <p:blipFill rotWithShape="1">
          <a:blip r:embed="rId7">
            <a:alphaModFix amt="20000"/>
          </a:blip>
          <a:srcRect/>
          <a:stretch/>
        </p:blipFill>
        <p:spPr>
          <a:xfrm>
            <a:off x="3813489" y="4311578"/>
            <a:ext cx="2012976" cy="2227694"/>
          </a:xfrm>
          <a:prstGeom prst="rect">
            <a:avLst/>
          </a:prstGeom>
          <a:noFill/>
          <a:ln>
            <a:noFill/>
          </a:ln>
        </p:spPr>
      </p:pic>
      <p:pic>
        <p:nvPicPr>
          <p:cNvPr id="32" name="Google Shape;32;p3"/>
          <p:cNvPicPr preferRelativeResize="0"/>
          <p:nvPr/>
        </p:nvPicPr>
        <p:blipFill rotWithShape="1">
          <a:blip r:embed="rId8">
            <a:alphaModFix amt="20000"/>
          </a:blip>
          <a:srcRect/>
          <a:stretch/>
        </p:blipFill>
        <p:spPr>
          <a:xfrm rot="-1281876">
            <a:off x="-8279" y="1428163"/>
            <a:ext cx="2862791" cy="1431396"/>
          </a:xfrm>
          <a:prstGeom prst="rect">
            <a:avLst/>
          </a:prstGeom>
          <a:noFill/>
          <a:ln>
            <a:noFill/>
          </a:ln>
        </p:spPr>
      </p:pic>
      <p:sp>
        <p:nvSpPr>
          <p:cNvPr id="33" name="Google Shape;33;p3"/>
          <p:cNvSpPr txBox="1">
            <a:spLocks noGrp="1"/>
          </p:cNvSpPr>
          <p:nvPr>
            <p:ph type="body" idx="2"/>
          </p:nvPr>
        </p:nvSpPr>
        <p:spPr>
          <a:xfrm>
            <a:off x="455625" y="3568848"/>
            <a:ext cx="8397857" cy="2143372"/>
          </a:xfrm>
          <a:prstGeom prst="rect">
            <a:avLst/>
          </a:prstGeom>
          <a:noFill/>
          <a:ln>
            <a:noFill/>
          </a:ln>
        </p:spPr>
        <p:txBody>
          <a:bodyPr spcFirstLastPara="1" wrap="square" lIns="91425" tIns="45700" rIns="91425" bIns="45700" anchor="t" anchorCtr="0">
            <a:noAutofit/>
          </a:bodyPr>
          <a:lstStyle>
            <a:lvl1pPr marL="457200" lvl="0" indent="-355600" algn="l">
              <a:lnSpc>
                <a:spcPct val="130000"/>
              </a:lnSpc>
              <a:spcBef>
                <a:spcPts val="300"/>
              </a:spcBef>
              <a:spcAft>
                <a:spcPts val="0"/>
              </a:spcAft>
              <a:buSzPts val="2000"/>
              <a:buChar char="◼"/>
              <a:defRPr sz="2000"/>
            </a:lvl1pPr>
            <a:lvl2pPr marL="914400" lvl="1" indent="-342900" algn="l">
              <a:lnSpc>
                <a:spcPct val="130000"/>
              </a:lnSpc>
              <a:spcBef>
                <a:spcPts val="300"/>
              </a:spcBef>
              <a:spcAft>
                <a:spcPts val="0"/>
              </a:spcAft>
              <a:buSzPts val="1800"/>
              <a:buChar char="▪"/>
              <a:defRPr sz="1800"/>
            </a:lvl2pPr>
            <a:lvl3pPr marL="1371600" lvl="2" indent="-330200" algn="l">
              <a:lnSpc>
                <a:spcPct val="130000"/>
              </a:lnSpc>
              <a:spcBef>
                <a:spcPts val="300"/>
              </a:spcBef>
              <a:spcAft>
                <a:spcPts val="0"/>
              </a:spcAft>
              <a:buSzPts val="1600"/>
              <a:buChar char="o"/>
              <a:defRPr sz="1600"/>
            </a:lvl3pPr>
            <a:lvl4pPr marL="1828800" lvl="3" indent="-317500" algn="l">
              <a:lnSpc>
                <a:spcPct val="130000"/>
              </a:lnSpc>
              <a:spcBef>
                <a:spcPts val="300"/>
              </a:spcBef>
              <a:spcAft>
                <a:spcPts val="0"/>
              </a:spcAft>
              <a:buSzPts val="1400"/>
              <a:buChar char="◼"/>
              <a:defRPr sz="1400"/>
            </a:lvl4pPr>
            <a:lvl5pPr marL="2286000" lvl="4" indent="-304800" algn="l">
              <a:lnSpc>
                <a:spcPct val="130000"/>
              </a:lnSpc>
              <a:spcBef>
                <a:spcPts val="30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34" name="Google Shape;34;p3"/>
          <p:cNvCxnSpPr/>
          <p:nvPr/>
        </p:nvCxnSpPr>
        <p:spPr>
          <a:xfrm>
            <a:off x="474595" y="976406"/>
            <a:ext cx="8397857" cy="0"/>
          </a:xfrm>
          <a:prstGeom prst="straightConnector1">
            <a:avLst/>
          </a:prstGeom>
          <a:noFill/>
          <a:ln w="25400" cap="flat" cmpd="sng">
            <a:solidFill>
              <a:srgbClr val="7F7F7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35"/>
        <p:cNvGrpSpPr/>
        <p:nvPr/>
      </p:nvGrpSpPr>
      <p:grpSpPr>
        <a:xfrm>
          <a:off x="0" y="0"/>
          <a:ext cx="0" cy="0"/>
          <a:chOff x="0" y="0"/>
          <a:chExt cx="0" cy="0"/>
        </a:xfrm>
      </p:grpSpPr>
      <p:pic>
        <p:nvPicPr>
          <p:cNvPr id="36" name="Google Shape;36;p4" descr="Imatge que conté Font, Gràfics, logotip, blanc&#10;&#10;Descripció generada automàticament"/>
          <p:cNvPicPr preferRelativeResize="0"/>
          <p:nvPr/>
        </p:nvPicPr>
        <p:blipFill rotWithShape="1">
          <a:blip r:embed="rId2">
            <a:alphaModFix/>
          </a:blip>
          <a:srcRect/>
          <a:stretch/>
        </p:blipFill>
        <p:spPr>
          <a:xfrm>
            <a:off x="7851289" y="511669"/>
            <a:ext cx="1052957" cy="319161"/>
          </a:xfrm>
          <a:prstGeom prst="rect">
            <a:avLst/>
          </a:prstGeom>
          <a:noFill/>
          <a:ln>
            <a:noFill/>
          </a:ln>
        </p:spPr>
      </p:pic>
      <p:sp>
        <p:nvSpPr>
          <p:cNvPr id="37" name="Google Shape;37;p4"/>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8" name="Google Shape;38;p4"/>
          <p:cNvPicPr preferRelativeResize="0"/>
          <p:nvPr/>
        </p:nvPicPr>
        <p:blipFill rotWithShape="1">
          <a:blip r:embed="rId3">
            <a:alphaModFix amt="20000"/>
          </a:blip>
          <a:srcRect/>
          <a:stretch/>
        </p:blipFill>
        <p:spPr>
          <a:xfrm rot="-9079080">
            <a:off x="7716644" y="538584"/>
            <a:ext cx="230868" cy="204566"/>
          </a:xfrm>
          <a:prstGeom prst="rect">
            <a:avLst/>
          </a:prstGeom>
          <a:noFill/>
          <a:ln>
            <a:noFill/>
          </a:ln>
        </p:spPr>
      </p:pic>
      <p:pic>
        <p:nvPicPr>
          <p:cNvPr id="39" name="Google Shape;39;p4"/>
          <p:cNvPicPr preferRelativeResize="0"/>
          <p:nvPr/>
        </p:nvPicPr>
        <p:blipFill rotWithShape="1">
          <a:blip r:embed="rId3">
            <a:alphaModFix amt="20000"/>
          </a:blip>
          <a:srcRect/>
          <a:stretch/>
        </p:blipFill>
        <p:spPr>
          <a:xfrm rot="8718243">
            <a:off x="6695053" y="4581109"/>
            <a:ext cx="2312471" cy="2049024"/>
          </a:xfrm>
          <a:prstGeom prst="rect">
            <a:avLst/>
          </a:prstGeom>
          <a:noFill/>
          <a:ln>
            <a:noFill/>
          </a:ln>
        </p:spPr>
      </p:pic>
      <p:sp>
        <p:nvSpPr>
          <p:cNvPr id="40" name="Google Shape;40;p4"/>
          <p:cNvSpPr txBox="1">
            <a:spLocks noGrp="1"/>
          </p:cNvSpPr>
          <p:nvPr>
            <p:ph type="body" idx="1"/>
          </p:nvPr>
        </p:nvSpPr>
        <p:spPr>
          <a:xfrm>
            <a:off x="4760847" y="1223429"/>
            <a:ext cx="4111605" cy="4996438"/>
          </a:xfrm>
          <a:prstGeom prst="rect">
            <a:avLst/>
          </a:prstGeom>
          <a:noFill/>
          <a:ln>
            <a:noFill/>
          </a:ln>
        </p:spPr>
        <p:txBody>
          <a:bodyPr spcFirstLastPara="1" wrap="square" lIns="91425" tIns="45700" rIns="91425" bIns="45700" anchor="t" anchorCtr="0">
            <a:noAutofit/>
          </a:bodyPr>
          <a:lstStyle>
            <a:lvl1pPr marL="457200" lvl="0" indent="-336550" algn="l">
              <a:lnSpc>
                <a:spcPct val="130000"/>
              </a:lnSpc>
              <a:spcBef>
                <a:spcPts val="300"/>
              </a:spcBef>
              <a:spcAft>
                <a:spcPts val="0"/>
              </a:spcAft>
              <a:buClr>
                <a:srgbClr val="3DB087"/>
              </a:buClr>
              <a:buSzPts val="1700"/>
              <a:buChar char="◼"/>
              <a:defRPr sz="1700"/>
            </a:lvl1pPr>
            <a:lvl2pPr marL="914400" lvl="1" indent="-317500" algn="l">
              <a:lnSpc>
                <a:spcPct val="130000"/>
              </a:lnSpc>
              <a:spcBef>
                <a:spcPts val="300"/>
              </a:spcBef>
              <a:spcAft>
                <a:spcPts val="0"/>
              </a:spcAft>
              <a:buSzPts val="1400"/>
              <a:buChar char="▪"/>
              <a:defRPr sz="1400"/>
            </a:lvl2pPr>
            <a:lvl3pPr marL="1371600" lvl="2" indent="-317500" algn="l">
              <a:lnSpc>
                <a:spcPct val="130000"/>
              </a:lnSpc>
              <a:spcBef>
                <a:spcPts val="300"/>
              </a:spcBef>
              <a:spcAft>
                <a:spcPts val="0"/>
              </a:spcAft>
              <a:buSzPts val="1400"/>
              <a:buChar char="o"/>
              <a:defRPr sz="1400"/>
            </a:lvl3pPr>
            <a:lvl4pPr marL="1828800" lvl="3" indent="-317500" algn="l">
              <a:lnSpc>
                <a:spcPct val="130000"/>
              </a:lnSpc>
              <a:spcBef>
                <a:spcPts val="300"/>
              </a:spcBef>
              <a:spcAft>
                <a:spcPts val="0"/>
              </a:spcAft>
              <a:buSzPts val="1400"/>
              <a:buChar char="◼"/>
              <a:defRPr sz="1400"/>
            </a:lvl4pPr>
            <a:lvl5pPr marL="2286000" lvl="4" indent="-317500" algn="l">
              <a:lnSpc>
                <a:spcPct val="130000"/>
              </a:lnSpc>
              <a:spcBef>
                <a:spcPts val="300"/>
              </a:spcBef>
              <a:spcAft>
                <a:spcPts val="0"/>
              </a:spcAft>
              <a:buSzPts val="1400"/>
              <a:buChar char="▪"/>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41" name="Google Shape;41;p4"/>
          <p:cNvCxnSpPr/>
          <p:nvPr/>
        </p:nvCxnSpPr>
        <p:spPr>
          <a:xfrm>
            <a:off x="474595" y="976406"/>
            <a:ext cx="8397857" cy="0"/>
          </a:xfrm>
          <a:prstGeom prst="straightConnector1">
            <a:avLst/>
          </a:prstGeom>
          <a:noFill/>
          <a:ln w="25400" cap="flat" cmpd="sng">
            <a:solidFill>
              <a:srgbClr val="7F7F7F"/>
            </a:solidFill>
            <a:prstDash val="solid"/>
            <a:round/>
            <a:headEnd type="none" w="sm" len="sm"/>
            <a:tailEnd type="none" w="sm" len="sm"/>
          </a:ln>
        </p:spPr>
      </p:cxnSp>
      <p:pic>
        <p:nvPicPr>
          <p:cNvPr id="42" name="Google Shape;42;p4"/>
          <p:cNvPicPr preferRelativeResize="0"/>
          <p:nvPr/>
        </p:nvPicPr>
        <p:blipFill rotWithShape="1">
          <a:blip r:embed="rId4">
            <a:alphaModFix amt="20000"/>
          </a:blip>
          <a:srcRect/>
          <a:stretch/>
        </p:blipFill>
        <p:spPr>
          <a:xfrm rot="5400000">
            <a:off x="-469939" y="1858192"/>
            <a:ext cx="5582573" cy="3853698"/>
          </a:xfrm>
          <a:prstGeom prst="rect">
            <a:avLst/>
          </a:prstGeom>
          <a:noFill/>
          <a:ln>
            <a:noFill/>
          </a:ln>
        </p:spPr>
      </p:pic>
      <p:sp>
        <p:nvSpPr>
          <p:cNvPr id="43" name="Google Shape;43;p4"/>
          <p:cNvSpPr txBox="1">
            <a:spLocks noGrp="1"/>
          </p:cNvSpPr>
          <p:nvPr>
            <p:ph type="body" idx="2"/>
          </p:nvPr>
        </p:nvSpPr>
        <p:spPr>
          <a:xfrm>
            <a:off x="460395" y="1207479"/>
            <a:ext cx="4111605" cy="4996438"/>
          </a:xfrm>
          <a:prstGeom prst="rect">
            <a:avLst/>
          </a:prstGeom>
          <a:noFill/>
          <a:ln>
            <a:noFill/>
          </a:ln>
        </p:spPr>
        <p:txBody>
          <a:bodyPr spcFirstLastPara="1" wrap="square" lIns="91425" tIns="45700" rIns="91425" bIns="45700" anchor="t" anchorCtr="0">
            <a:noAutofit/>
          </a:bodyPr>
          <a:lstStyle>
            <a:lvl1pPr marL="457200" lvl="0" indent="-336550" algn="l">
              <a:lnSpc>
                <a:spcPct val="130000"/>
              </a:lnSpc>
              <a:spcBef>
                <a:spcPts val="300"/>
              </a:spcBef>
              <a:spcAft>
                <a:spcPts val="0"/>
              </a:spcAft>
              <a:buSzPts val="1700"/>
              <a:buChar char="◼"/>
              <a:defRPr sz="1700"/>
            </a:lvl1pPr>
            <a:lvl2pPr marL="914400" lvl="1" indent="-317500" algn="l">
              <a:lnSpc>
                <a:spcPct val="130000"/>
              </a:lnSpc>
              <a:spcBef>
                <a:spcPts val="300"/>
              </a:spcBef>
              <a:spcAft>
                <a:spcPts val="0"/>
              </a:spcAft>
              <a:buSzPts val="1400"/>
              <a:buChar char="▪"/>
              <a:defRPr sz="1400"/>
            </a:lvl2pPr>
            <a:lvl3pPr marL="1371600" lvl="2" indent="-317500" algn="l">
              <a:lnSpc>
                <a:spcPct val="130000"/>
              </a:lnSpc>
              <a:spcBef>
                <a:spcPts val="300"/>
              </a:spcBef>
              <a:spcAft>
                <a:spcPts val="0"/>
              </a:spcAft>
              <a:buSzPts val="1400"/>
              <a:buChar char="o"/>
              <a:defRPr sz="1400"/>
            </a:lvl3pPr>
            <a:lvl4pPr marL="1828800" lvl="3" indent="-317500" algn="l">
              <a:lnSpc>
                <a:spcPct val="130000"/>
              </a:lnSpc>
              <a:spcBef>
                <a:spcPts val="300"/>
              </a:spcBef>
              <a:spcAft>
                <a:spcPts val="0"/>
              </a:spcAft>
              <a:buSzPts val="1400"/>
              <a:buChar char="◼"/>
              <a:defRPr sz="1400"/>
            </a:lvl4pPr>
            <a:lvl5pPr marL="2286000" lvl="4" indent="-317500" algn="l">
              <a:lnSpc>
                <a:spcPct val="130000"/>
              </a:lnSpc>
              <a:spcBef>
                <a:spcPts val="300"/>
              </a:spcBef>
              <a:spcAft>
                <a:spcPts val="0"/>
              </a:spcAft>
              <a:buSzPts val="1400"/>
              <a:buChar char="▪"/>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44"/>
        <p:cNvGrpSpPr/>
        <p:nvPr/>
      </p:nvGrpSpPr>
      <p:grpSpPr>
        <a:xfrm>
          <a:off x="0" y="0"/>
          <a:ext cx="0" cy="0"/>
          <a:chOff x="0" y="0"/>
          <a:chExt cx="0" cy="0"/>
        </a:xfrm>
      </p:grpSpPr>
      <p:sp>
        <p:nvSpPr>
          <p:cNvPr id="45" name="Google Shape;45;p5"/>
          <p:cNvSpPr txBox="1">
            <a:spLocks noGrp="1"/>
          </p:cNvSpPr>
          <p:nvPr>
            <p:ph type="body" idx="1"/>
          </p:nvPr>
        </p:nvSpPr>
        <p:spPr>
          <a:xfrm>
            <a:off x="460394" y="1247036"/>
            <a:ext cx="8397857" cy="2143372"/>
          </a:xfrm>
          <a:prstGeom prst="rect">
            <a:avLst/>
          </a:prstGeom>
          <a:noFill/>
          <a:ln>
            <a:noFill/>
          </a:ln>
        </p:spPr>
        <p:txBody>
          <a:bodyPr spcFirstLastPara="1" wrap="square" lIns="91425" tIns="45700" rIns="91425" bIns="45700" anchor="t" anchorCtr="0">
            <a:noAutofit/>
          </a:bodyPr>
          <a:lstStyle>
            <a:lvl1pPr marL="457200" lvl="0" indent="-355600" algn="l">
              <a:lnSpc>
                <a:spcPct val="130000"/>
              </a:lnSpc>
              <a:spcBef>
                <a:spcPts val="300"/>
              </a:spcBef>
              <a:spcAft>
                <a:spcPts val="0"/>
              </a:spcAft>
              <a:buSzPts val="2000"/>
              <a:buChar char="◼"/>
              <a:defRPr sz="2000"/>
            </a:lvl1pPr>
            <a:lvl2pPr marL="914400" lvl="1" indent="-342900" algn="l">
              <a:lnSpc>
                <a:spcPct val="130000"/>
              </a:lnSpc>
              <a:spcBef>
                <a:spcPts val="300"/>
              </a:spcBef>
              <a:spcAft>
                <a:spcPts val="0"/>
              </a:spcAft>
              <a:buSzPts val="1800"/>
              <a:buChar char="▪"/>
              <a:defRPr sz="1800"/>
            </a:lvl2pPr>
            <a:lvl3pPr marL="1371600" lvl="2" indent="-330200" algn="l">
              <a:lnSpc>
                <a:spcPct val="130000"/>
              </a:lnSpc>
              <a:spcBef>
                <a:spcPts val="300"/>
              </a:spcBef>
              <a:spcAft>
                <a:spcPts val="0"/>
              </a:spcAft>
              <a:buSzPts val="1600"/>
              <a:buChar char="o"/>
              <a:defRPr sz="1600"/>
            </a:lvl3pPr>
            <a:lvl4pPr marL="1828800" lvl="3" indent="-317500" algn="l">
              <a:lnSpc>
                <a:spcPct val="130000"/>
              </a:lnSpc>
              <a:spcBef>
                <a:spcPts val="300"/>
              </a:spcBef>
              <a:spcAft>
                <a:spcPts val="0"/>
              </a:spcAft>
              <a:buSzPts val="1400"/>
              <a:buChar char="◼"/>
              <a:defRPr sz="1400"/>
            </a:lvl4pPr>
            <a:lvl5pPr marL="2286000" lvl="4" indent="-304800" algn="l">
              <a:lnSpc>
                <a:spcPct val="130000"/>
              </a:lnSpc>
              <a:spcBef>
                <a:spcPts val="30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46" name="Google Shape;46;p5" descr="Imatge que conté Font, Gràfics, logotip, blanc&#10;&#10;Descripció generada automàticament"/>
          <p:cNvPicPr preferRelativeResize="0"/>
          <p:nvPr/>
        </p:nvPicPr>
        <p:blipFill rotWithShape="1">
          <a:blip r:embed="rId2">
            <a:alphaModFix/>
          </a:blip>
          <a:srcRect/>
          <a:stretch/>
        </p:blipFill>
        <p:spPr>
          <a:xfrm>
            <a:off x="7851289" y="511669"/>
            <a:ext cx="1052957" cy="319161"/>
          </a:xfrm>
          <a:prstGeom prst="rect">
            <a:avLst/>
          </a:prstGeom>
          <a:noFill/>
          <a:ln>
            <a:noFill/>
          </a:ln>
        </p:spPr>
      </p:pic>
      <p:sp>
        <p:nvSpPr>
          <p:cNvPr id="47" name="Google Shape;47;p5"/>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8" name="Google Shape;48;p5"/>
          <p:cNvPicPr preferRelativeResize="0"/>
          <p:nvPr/>
        </p:nvPicPr>
        <p:blipFill rotWithShape="1">
          <a:blip r:embed="rId3">
            <a:alphaModFix amt="20000"/>
          </a:blip>
          <a:srcRect/>
          <a:stretch/>
        </p:blipFill>
        <p:spPr>
          <a:xfrm rot="-9079080">
            <a:off x="7716644" y="538584"/>
            <a:ext cx="230868" cy="204566"/>
          </a:xfrm>
          <a:prstGeom prst="rect">
            <a:avLst/>
          </a:prstGeom>
          <a:noFill/>
          <a:ln>
            <a:noFill/>
          </a:ln>
        </p:spPr>
      </p:pic>
      <p:pic>
        <p:nvPicPr>
          <p:cNvPr id="49" name="Google Shape;49;p5"/>
          <p:cNvPicPr preferRelativeResize="0"/>
          <p:nvPr/>
        </p:nvPicPr>
        <p:blipFill rotWithShape="1">
          <a:blip r:embed="rId4">
            <a:alphaModFix amt="20000"/>
          </a:blip>
          <a:srcRect/>
          <a:stretch/>
        </p:blipFill>
        <p:spPr>
          <a:xfrm rot="8718243">
            <a:off x="5833867" y="2178551"/>
            <a:ext cx="3695700" cy="3631779"/>
          </a:xfrm>
          <a:prstGeom prst="rect">
            <a:avLst/>
          </a:prstGeom>
          <a:noFill/>
          <a:ln>
            <a:noFill/>
          </a:ln>
        </p:spPr>
      </p:pic>
      <p:sp>
        <p:nvSpPr>
          <p:cNvPr id="50" name="Google Shape;50;p5"/>
          <p:cNvSpPr txBox="1">
            <a:spLocks noGrp="1"/>
          </p:cNvSpPr>
          <p:nvPr>
            <p:ph type="body" idx="2"/>
          </p:nvPr>
        </p:nvSpPr>
        <p:spPr>
          <a:xfrm>
            <a:off x="460394" y="3679311"/>
            <a:ext cx="8397857" cy="2143372"/>
          </a:xfrm>
          <a:prstGeom prst="rect">
            <a:avLst/>
          </a:prstGeom>
          <a:noFill/>
          <a:ln>
            <a:noFill/>
          </a:ln>
        </p:spPr>
        <p:txBody>
          <a:bodyPr spcFirstLastPara="1" wrap="square" lIns="91425" tIns="45700" rIns="91425" bIns="45700" anchor="t" anchorCtr="0">
            <a:noAutofit/>
          </a:bodyPr>
          <a:lstStyle>
            <a:lvl1pPr marL="457200" lvl="0" indent="-355600" algn="l">
              <a:lnSpc>
                <a:spcPct val="130000"/>
              </a:lnSpc>
              <a:spcBef>
                <a:spcPts val="300"/>
              </a:spcBef>
              <a:spcAft>
                <a:spcPts val="0"/>
              </a:spcAft>
              <a:buSzPts val="2000"/>
              <a:buChar char="◼"/>
              <a:defRPr sz="2000"/>
            </a:lvl1pPr>
            <a:lvl2pPr marL="914400" lvl="1" indent="-342900" algn="l">
              <a:lnSpc>
                <a:spcPct val="130000"/>
              </a:lnSpc>
              <a:spcBef>
                <a:spcPts val="300"/>
              </a:spcBef>
              <a:spcAft>
                <a:spcPts val="0"/>
              </a:spcAft>
              <a:buSzPts val="1800"/>
              <a:buChar char="▪"/>
              <a:defRPr sz="1800"/>
            </a:lvl2pPr>
            <a:lvl3pPr marL="1371600" lvl="2" indent="-330200" algn="l">
              <a:lnSpc>
                <a:spcPct val="130000"/>
              </a:lnSpc>
              <a:spcBef>
                <a:spcPts val="300"/>
              </a:spcBef>
              <a:spcAft>
                <a:spcPts val="0"/>
              </a:spcAft>
              <a:buSzPts val="1600"/>
              <a:buChar char="o"/>
              <a:defRPr sz="1600"/>
            </a:lvl3pPr>
            <a:lvl4pPr marL="1828800" lvl="3" indent="-317500" algn="l">
              <a:lnSpc>
                <a:spcPct val="130000"/>
              </a:lnSpc>
              <a:spcBef>
                <a:spcPts val="300"/>
              </a:spcBef>
              <a:spcAft>
                <a:spcPts val="0"/>
              </a:spcAft>
              <a:buSzPts val="1400"/>
              <a:buChar char="◼"/>
              <a:defRPr sz="1400"/>
            </a:lvl4pPr>
            <a:lvl5pPr marL="2286000" lvl="4" indent="-304800" algn="l">
              <a:lnSpc>
                <a:spcPct val="130000"/>
              </a:lnSpc>
              <a:spcBef>
                <a:spcPts val="30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51" name="Google Shape;51;p5"/>
          <p:cNvCxnSpPr/>
          <p:nvPr/>
        </p:nvCxnSpPr>
        <p:spPr>
          <a:xfrm>
            <a:off x="474595" y="976406"/>
            <a:ext cx="8397857" cy="0"/>
          </a:xfrm>
          <a:prstGeom prst="straightConnector1">
            <a:avLst/>
          </a:prstGeom>
          <a:noFill/>
          <a:ln w="25400"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6"/>
          <p:cNvSpPr/>
          <p:nvPr/>
        </p:nvSpPr>
        <p:spPr>
          <a:xfrm rot="10800000" flipH="1">
            <a:off x="474664" y="1027113"/>
            <a:ext cx="8383587" cy="61912"/>
          </a:xfrm>
          <a:prstGeom prst="rect">
            <a:avLst/>
          </a:prstGeom>
          <a:solidFill>
            <a:srgbClr val="7030A0">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54" name="Google Shape;54;p6"/>
          <p:cNvSpPr txBox="1">
            <a:spLocks noGrp="1"/>
          </p:cNvSpPr>
          <p:nvPr>
            <p:ph type="body" idx="1"/>
          </p:nvPr>
        </p:nvSpPr>
        <p:spPr>
          <a:xfrm>
            <a:off x="474595" y="1159921"/>
            <a:ext cx="8397857" cy="5210233"/>
          </a:xfrm>
          <a:prstGeom prst="rect">
            <a:avLst/>
          </a:prstGeom>
          <a:noFill/>
          <a:ln>
            <a:noFill/>
          </a:ln>
        </p:spPr>
        <p:txBody>
          <a:bodyPr spcFirstLastPara="1" wrap="square" lIns="91425" tIns="45700" rIns="91425" bIns="45700" anchor="t" anchorCtr="0">
            <a:noAutofit/>
          </a:bodyPr>
          <a:lstStyle>
            <a:lvl1pPr marL="457200" lvl="0" indent="-355600" algn="l">
              <a:lnSpc>
                <a:spcPct val="130000"/>
              </a:lnSpc>
              <a:spcBef>
                <a:spcPts val="300"/>
              </a:spcBef>
              <a:spcAft>
                <a:spcPts val="0"/>
              </a:spcAft>
              <a:buSzPts val="2000"/>
              <a:buChar char="◼"/>
              <a:defRPr sz="2000"/>
            </a:lvl1pPr>
            <a:lvl2pPr marL="914400" lvl="1" indent="-342900" algn="l">
              <a:lnSpc>
                <a:spcPct val="130000"/>
              </a:lnSpc>
              <a:spcBef>
                <a:spcPts val="300"/>
              </a:spcBef>
              <a:spcAft>
                <a:spcPts val="0"/>
              </a:spcAft>
              <a:buSzPts val="1800"/>
              <a:buChar char="▪"/>
              <a:defRPr sz="1800"/>
            </a:lvl2pPr>
            <a:lvl3pPr marL="1371600" lvl="2" indent="-330200" algn="l">
              <a:lnSpc>
                <a:spcPct val="130000"/>
              </a:lnSpc>
              <a:spcBef>
                <a:spcPts val="300"/>
              </a:spcBef>
              <a:spcAft>
                <a:spcPts val="0"/>
              </a:spcAft>
              <a:buSzPts val="1600"/>
              <a:buChar char="o"/>
              <a:defRPr sz="1600"/>
            </a:lvl3pPr>
            <a:lvl4pPr marL="1828800" lvl="3" indent="-317500" algn="l">
              <a:lnSpc>
                <a:spcPct val="130000"/>
              </a:lnSpc>
              <a:spcBef>
                <a:spcPts val="300"/>
              </a:spcBef>
              <a:spcAft>
                <a:spcPts val="0"/>
              </a:spcAft>
              <a:buSzPts val="1400"/>
              <a:buChar char="◼"/>
              <a:defRPr sz="1400"/>
            </a:lvl4pPr>
            <a:lvl5pPr marL="2286000" lvl="4" indent="-304800" algn="l">
              <a:lnSpc>
                <a:spcPct val="130000"/>
              </a:lnSpc>
              <a:spcBef>
                <a:spcPts val="30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55" name="Google Shape;55;p6"/>
          <p:cNvPicPr preferRelativeResize="0"/>
          <p:nvPr/>
        </p:nvPicPr>
        <p:blipFill rotWithShape="1">
          <a:blip r:embed="rId2">
            <a:alphaModFix amt="20000"/>
          </a:blip>
          <a:srcRect/>
          <a:stretch/>
        </p:blipFill>
        <p:spPr>
          <a:xfrm>
            <a:off x="189283" y="366717"/>
            <a:ext cx="588145" cy="588145"/>
          </a:xfrm>
          <a:prstGeom prst="rect">
            <a:avLst/>
          </a:prstGeom>
          <a:noFill/>
          <a:ln>
            <a:noFill/>
          </a:ln>
        </p:spPr>
      </p:pic>
      <p:pic>
        <p:nvPicPr>
          <p:cNvPr id="56" name="Google Shape;56;p6"/>
          <p:cNvPicPr preferRelativeResize="0"/>
          <p:nvPr/>
        </p:nvPicPr>
        <p:blipFill rotWithShape="1">
          <a:blip r:embed="rId3">
            <a:alphaModFix amt="20000"/>
          </a:blip>
          <a:srcRect/>
          <a:stretch/>
        </p:blipFill>
        <p:spPr>
          <a:xfrm rot="2700000">
            <a:off x="744661" y="158777"/>
            <a:ext cx="415881" cy="415881"/>
          </a:xfrm>
          <a:prstGeom prst="rect">
            <a:avLst/>
          </a:prstGeom>
          <a:noFill/>
          <a:ln>
            <a:noFill/>
          </a:ln>
        </p:spPr>
      </p:pic>
      <p:sp>
        <p:nvSpPr>
          <p:cNvPr id="57" name="Google Shape;57;p6"/>
          <p:cNvSpPr txBox="1">
            <a:spLocks noGrp="1"/>
          </p:cNvSpPr>
          <p:nvPr>
            <p:ph type="title"/>
          </p:nvPr>
        </p:nvSpPr>
        <p:spPr>
          <a:xfrm>
            <a:off x="1090246" y="366717"/>
            <a:ext cx="7767779" cy="64033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8" name="Google Shape;58;p6" descr="Imatge que conté Font, Gràfics, logotip, blanc&#10;&#10;Descripció generada automàticament"/>
          <p:cNvPicPr preferRelativeResize="0"/>
          <p:nvPr/>
        </p:nvPicPr>
        <p:blipFill rotWithShape="1">
          <a:blip r:embed="rId4">
            <a:alphaModFix/>
          </a:blip>
          <a:srcRect/>
          <a:stretch/>
        </p:blipFill>
        <p:spPr>
          <a:xfrm>
            <a:off x="7341151" y="6539487"/>
            <a:ext cx="907100" cy="274950"/>
          </a:xfrm>
          <a:prstGeom prst="rect">
            <a:avLst/>
          </a:prstGeom>
          <a:noFill/>
          <a:ln>
            <a:noFill/>
          </a:ln>
        </p:spPr>
      </p:pic>
      <p:pic>
        <p:nvPicPr>
          <p:cNvPr id="59" name="Google Shape;59;p6"/>
          <p:cNvPicPr preferRelativeResize="0"/>
          <p:nvPr/>
        </p:nvPicPr>
        <p:blipFill rotWithShape="1">
          <a:blip r:embed="rId5">
            <a:alphaModFix amt="20000"/>
          </a:blip>
          <a:srcRect/>
          <a:stretch/>
        </p:blipFill>
        <p:spPr>
          <a:xfrm rot="8718243">
            <a:off x="7231658" y="6584561"/>
            <a:ext cx="218986" cy="194038"/>
          </a:xfrm>
          <a:prstGeom prst="rect">
            <a:avLst/>
          </a:prstGeom>
          <a:noFill/>
          <a:ln>
            <a:noFill/>
          </a:ln>
        </p:spPr>
      </p:pic>
      <p:cxnSp>
        <p:nvCxnSpPr>
          <p:cNvPr id="60" name="Google Shape;60;p6"/>
          <p:cNvCxnSpPr/>
          <p:nvPr/>
        </p:nvCxnSpPr>
        <p:spPr>
          <a:xfrm>
            <a:off x="457200" y="6463030"/>
            <a:ext cx="8305800" cy="1588"/>
          </a:xfrm>
          <a:prstGeom prst="straightConnector1">
            <a:avLst/>
          </a:prstGeom>
          <a:noFill/>
          <a:ln w="25400" cap="flat" cmpd="sng">
            <a:solidFill>
              <a:srgbClr val="7F7F7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61"/>
        <p:cNvGrpSpPr/>
        <p:nvPr/>
      </p:nvGrpSpPr>
      <p:grpSpPr>
        <a:xfrm>
          <a:off x="0" y="0"/>
          <a:ext cx="0" cy="0"/>
          <a:chOff x="0" y="0"/>
          <a:chExt cx="0" cy="0"/>
        </a:xfrm>
      </p:grpSpPr>
      <p:sp>
        <p:nvSpPr>
          <p:cNvPr id="62" name="Google Shape;62;p7"/>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130000"/>
              </a:lnSpc>
              <a:spcBef>
                <a:spcPts val="1800"/>
              </a:spcBef>
              <a:spcAft>
                <a:spcPts val="0"/>
              </a:spcAft>
              <a:buSzPts val="1800"/>
              <a:buNone/>
              <a:defRPr sz="1800"/>
            </a:lvl1pPr>
            <a:lvl2pPr lvl="1" algn="ctr">
              <a:lnSpc>
                <a:spcPct val="130000"/>
              </a:lnSpc>
              <a:spcBef>
                <a:spcPts val="600"/>
              </a:spcBef>
              <a:spcAft>
                <a:spcPts val="0"/>
              </a:spcAft>
              <a:buSzPts val="1500"/>
              <a:buNone/>
              <a:defRPr sz="1500"/>
            </a:lvl2pPr>
            <a:lvl3pPr lvl="2" algn="ctr">
              <a:lnSpc>
                <a:spcPct val="130000"/>
              </a:lnSpc>
              <a:spcBef>
                <a:spcPts val="600"/>
              </a:spcBef>
              <a:spcAft>
                <a:spcPts val="0"/>
              </a:spcAft>
              <a:buSzPts val="1350"/>
              <a:buNone/>
              <a:defRPr sz="1350"/>
            </a:lvl3pPr>
            <a:lvl4pPr lvl="3" algn="ctr">
              <a:lnSpc>
                <a:spcPct val="130000"/>
              </a:lnSpc>
              <a:spcBef>
                <a:spcPts val="600"/>
              </a:spcBef>
              <a:spcAft>
                <a:spcPts val="0"/>
              </a:spcAft>
              <a:buSzPts val="1200"/>
              <a:buNone/>
              <a:defRPr sz="1200"/>
            </a:lvl4pPr>
            <a:lvl5pPr lvl="4" algn="ctr">
              <a:lnSpc>
                <a:spcPct val="130000"/>
              </a:lnSpc>
              <a:spcBef>
                <a:spcPts val="600"/>
              </a:spcBef>
              <a:spcAft>
                <a:spcPts val="0"/>
              </a:spcAft>
              <a:buSzPts val="1200"/>
              <a:buNone/>
              <a:defRPr sz="1200"/>
            </a:lvl5pPr>
            <a:lvl6pPr lvl="5" algn="ctr">
              <a:lnSpc>
                <a:spcPct val="100000"/>
              </a:lnSpc>
              <a:spcBef>
                <a:spcPts val="240"/>
              </a:spcBef>
              <a:spcAft>
                <a:spcPts val="0"/>
              </a:spcAft>
              <a:buClr>
                <a:schemeClr val="dk1"/>
              </a:buClr>
              <a:buSzPts val="1200"/>
              <a:buNone/>
              <a:defRPr sz="1200"/>
            </a:lvl6pPr>
            <a:lvl7pPr lvl="6" algn="ctr">
              <a:lnSpc>
                <a:spcPct val="100000"/>
              </a:lnSpc>
              <a:spcBef>
                <a:spcPts val="240"/>
              </a:spcBef>
              <a:spcAft>
                <a:spcPts val="0"/>
              </a:spcAft>
              <a:buClr>
                <a:schemeClr val="dk1"/>
              </a:buClr>
              <a:buSzPts val="1200"/>
              <a:buNone/>
              <a:defRPr sz="1200"/>
            </a:lvl7pPr>
            <a:lvl8pPr lvl="7" algn="ctr">
              <a:lnSpc>
                <a:spcPct val="100000"/>
              </a:lnSpc>
              <a:spcBef>
                <a:spcPts val="240"/>
              </a:spcBef>
              <a:spcAft>
                <a:spcPts val="0"/>
              </a:spcAft>
              <a:buClr>
                <a:schemeClr val="dk1"/>
              </a:buClr>
              <a:buSzPts val="1200"/>
              <a:buNone/>
              <a:defRPr sz="1200"/>
            </a:lvl8pPr>
            <a:lvl9pPr lvl="8" algn="ctr">
              <a:lnSpc>
                <a:spcPct val="100000"/>
              </a:lnSpc>
              <a:spcBef>
                <a:spcPts val="240"/>
              </a:spcBef>
              <a:spcAft>
                <a:spcPts val="0"/>
              </a:spcAft>
              <a:buClr>
                <a:schemeClr val="dk1"/>
              </a:buClr>
              <a:buSzPts val="1200"/>
              <a:buNone/>
              <a:defRPr sz="1200"/>
            </a:lvl9pPr>
          </a:lstStyle>
          <a:p>
            <a:endParaRPr/>
          </a:p>
        </p:txBody>
      </p:sp>
      <p:sp>
        <p:nvSpPr>
          <p:cNvPr id="64" name="Google Shape;64;p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5" name="Google Shape;65;p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6" name="Google Shape;66;p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entury Gothic"/>
                <a:ea typeface="Century Gothic"/>
                <a:cs typeface="Century Gothic"/>
                <a:sym typeface="Century Gothic"/>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entury Gothic"/>
                <a:ea typeface="Century Gothic"/>
                <a:cs typeface="Century Gothic"/>
                <a:sym typeface="Century Gothic"/>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entury Gothic"/>
                <a:ea typeface="Century Gothic"/>
                <a:cs typeface="Century Gothic"/>
                <a:sym typeface="Century Gothic"/>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entury Gothic"/>
                <a:ea typeface="Century Gothic"/>
                <a:cs typeface="Century Gothic"/>
                <a:sym typeface="Century Gothic"/>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entury Gothic"/>
                <a:ea typeface="Century Gothic"/>
                <a:cs typeface="Century Gothic"/>
                <a:sym typeface="Century Gothic"/>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entury Gothic"/>
                <a:ea typeface="Century Gothic"/>
                <a:cs typeface="Century Gothic"/>
                <a:sym typeface="Century Gothic"/>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entury Gothic"/>
                <a:ea typeface="Century Gothic"/>
                <a:cs typeface="Century Gothic"/>
                <a:sym typeface="Century Gothic"/>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entury Gothic"/>
                <a:ea typeface="Century Gothic"/>
                <a:cs typeface="Century Gothic"/>
                <a:sym typeface="Century Gothic"/>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7"/>
        <p:cNvGrpSpPr/>
        <p:nvPr/>
      </p:nvGrpSpPr>
      <p:grpSpPr>
        <a:xfrm>
          <a:off x="0" y="0"/>
          <a:ext cx="0" cy="0"/>
          <a:chOff x="0" y="0"/>
          <a:chExt cx="0" cy="0"/>
        </a:xfrm>
      </p:grpSpPr>
      <p:sp>
        <p:nvSpPr>
          <p:cNvPr id="68" name="Google Shape;68;p8"/>
          <p:cNvSpPr/>
          <p:nvPr/>
        </p:nvSpPr>
        <p:spPr>
          <a:xfrm rot="10800000" flipH="1">
            <a:off x="474664" y="1027113"/>
            <a:ext cx="8383587" cy="61912"/>
          </a:xfrm>
          <a:prstGeom prst="rect">
            <a:avLst/>
          </a:prstGeom>
          <a:solidFill>
            <a:srgbClr val="7030A0">
              <a:alpha val="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sp>
        <p:nvSpPr>
          <p:cNvPr id="69" name="Google Shape;69;p8"/>
          <p:cNvSpPr txBox="1">
            <a:spLocks noGrp="1"/>
          </p:cNvSpPr>
          <p:nvPr>
            <p:ph type="body" idx="1"/>
          </p:nvPr>
        </p:nvSpPr>
        <p:spPr>
          <a:xfrm>
            <a:off x="474595" y="1159921"/>
            <a:ext cx="8383431" cy="5210233"/>
          </a:xfrm>
          <a:prstGeom prst="rect">
            <a:avLst/>
          </a:prstGeom>
          <a:noFill/>
          <a:ln>
            <a:noFill/>
          </a:ln>
        </p:spPr>
        <p:txBody>
          <a:bodyPr spcFirstLastPara="1" wrap="square" lIns="91425" tIns="45700" rIns="91425" bIns="45700" anchor="ctr" anchorCtr="0">
            <a:noAutofit/>
          </a:bodyPr>
          <a:lstStyle>
            <a:lvl1pPr marL="457200" lvl="0" indent="-381000" algn="l">
              <a:lnSpc>
                <a:spcPct val="130000"/>
              </a:lnSpc>
              <a:spcBef>
                <a:spcPts val="600"/>
              </a:spcBef>
              <a:spcAft>
                <a:spcPts val="0"/>
              </a:spcAft>
              <a:buSzPts val="2400"/>
              <a:buFont typeface="Century Gothic"/>
              <a:buAutoNum type="romanUcPeriod"/>
              <a:defRPr sz="2400"/>
            </a:lvl1pPr>
            <a:lvl2pPr marL="914400" lvl="1" indent="-355600" algn="l">
              <a:lnSpc>
                <a:spcPct val="130000"/>
              </a:lnSpc>
              <a:spcBef>
                <a:spcPts val="600"/>
              </a:spcBef>
              <a:spcAft>
                <a:spcPts val="0"/>
              </a:spcAft>
              <a:buSzPts val="2000"/>
              <a:buFont typeface="Century Gothic"/>
              <a:buAutoNum type="romanUcPeriod"/>
              <a:defRPr sz="2000"/>
            </a:lvl2pPr>
            <a:lvl3pPr marL="1371600" lvl="2" indent="-342900" algn="l">
              <a:lnSpc>
                <a:spcPct val="130000"/>
              </a:lnSpc>
              <a:spcBef>
                <a:spcPts val="600"/>
              </a:spcBef>
              <a:spcAft>
                <a:spcPts val="0"/>
              </a:spcAft>
              <a:buSzPts val="1800"/>
              <a:buFont typeface="Century Gothic"/>
              <a:buAutoNum type="romanUcPeriod"/>
              <a:defRPr sz="1800"/>
            </a:lvl3pPr>
            <a:lvl4pPr marL="1828800" lvl="3" indent="-330200" algn="l">
              <a:lnSpc>
                <a:spcPct val="130000"/>
              </a:lnSpc>
              <a:spcBef>
                <a:spcPts val="600"/>
              </a:spcBef>
              <a:spcAft>
                <a:spcPts val="0"/>
              </a:spcAft>
              <a:buSzPts val="1600"/>
              <a:buFont typeface="Century Gothic"/>
              <a:buAutoNum type="romanUcPeriod"/>
              <a:defRPr sz="1600"/>
            </a:lvl4pPr>
            <a:lvl5pPr marL="2286000" lvl="4" indent="-317500" algn="l">
              <a:lnSpc>
                <a:spcPct val="130000"/>
              </a:lnSpc>
              <a:spcBef>
                <a:spcPts val="600"/>
              </a:spcBef>
              <a:spcAft>
                <a:spcPts val="0"/>
              </a:spcAft>
              <a:buSzPts val="1400"/>
              <a:buFont typeface="Century Gothic"/>
              <a:buAutoNum type="romanUcPeriod"/>
              <a:defRPr sz="1400"/>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70" name="Google Shape;70;p8"/>
          <p:cNvPicPr preferRelativeResize="0"/>
          <p:nvPr/>
        </p:nvPicPr>
        <p:blipFill rotWithShape="1">
          <a:blip r:embed="rId2">
            <a:alphaModFix amt="20000"/>
          </a:blip>
          <a:srcRect/>
          <a:stretch/>
        </p:blipFill>
        <p:spPr>
          <a:xfrm>
            <a:off x="189283" y="366717"/>
            <a:ext cx="588145" cy="588145"/>
          </a:xfrm>
          <a:prstGeom prst="rect">
            <a:avLst/>
          </a:prstGeom>
          <a:noFill/>
          <a:ln>
            <a:noFill/>
          </a:ln>
        </p:spPr>
      </p:pic>
      <p:pic>
        <p:nvPicPr>
          <p:cNvPr id="71" name="Google Shape;71;p8"/>
          <p:cNvPicPr preferRelativeResize="0"/>
          <p:nvPr/>
        </p:nvPicPr>
        <p:blipFill rotWithShape="1">
          <a:blip r:embed="rId3">
            <a:alphaModFix amt="20000"/>
          </a:blip>
          <a:srcRect/>
          <a:stretch/>
        </p:blipFill>
        <p:spPr>
          <a:xfrm rot="2700000">
            <a:off x="744661" y="158777"/>
            <a:ext cx="415881" cy="415881"/>
          </a:xfrm>
          <a:prstGeom prst="rect">
            <a:avLst/>
          </a:prstGeom>
          <a:noFill/>
          <a:ln>
            <a:noFill/>
          </a:ln>
        </p:spPr>
      </p:pic>
      <p:pic>
        <p:nvPicPr>
          <p:cNvPr id="72" name="Google Shape;72;p8"/>
          <p:cNvPicPr preferRelativeResize="0"/>
          <p:nvPr/>
        </p:nvPicPr>
        <p:blipFill rotWithShape="1">
          <a:blip r:embed="rId4">
            <a:alphaModFix/>
          </a:blip>
          <a:srcRect/>
          <a:stretch/>
        </p:blipFill>
        <p:spPr>
          <a:xfrm>
            <a:off x="457201" y="6504318"/>
            <a:ext cx="967551" cy="308202"/>
          </a:xfrm>
          <a:prstGeom prst="rect">
            <a:avLst/>
          </a:prstGeom>
          <a:noFill/>
          <a:ln>
            <a:noFill/>
          </a:ln>
        </p:spPr>
      </p:pic>
      <p:pic>
        <p:nvPicPr>
          <p:cNvPr id="73" name="Google Shape;73;p8" descr="Imatge que conté Font, Gràfics, logotip, blanc&#10;&#10;Descripció generada automàticament"/>
          <p:cNvPicPr preferRelativeResize="0"/>
          <p:nvPr/>
        </p:nvPicPr>
        <p:blipFill rotWithShape="1">
          <a:blip r:embed="rId5">
            <a:alphaModFix/>
          </a:blip>
          <a:srcRect/>
          <a:stretch/>
        </p:blipFill>
        <p:spPr>
          <a:xfrm>
            <a:off x="7341151" y="6504318"/>
            <a:ext cx="907100" cy="274950"/>
          </a:xfrm>
          <a:prstGeom prst="rect">
            <a:avLst/>
          </a:prstGeom>
          <a:noFill/>
          <a:ln>
            <a:noFill/>
          </a:ln>
        </p:spPr>
      </p:pic>
      <p:sp>
        <p:nvSpPr>
          <p:cNvPr id="74" name="Google Shape;74;p8"/>
          <p:cNvSpPr txBox="1">
            <a:spLocks noGrp="1"/>
          </p:cNvSpPr>
          <p:nvPr>
            <p:ph type="title"/>
          </p:nvPr>
        </p:nvSpPr>
        <p:spPr>
          <a:xfrm>
            <a:off x="1097119" y="366717"/>
            <a:ext cx="7388352" cy="64033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5" name="Google Shape;75;p8"/>
          <p:cNvPicPr preferRelativeResize="0"/>
          <p:nvPr/>
        </p:nvPicPr>
        <p:blipFill rotWithShape="1">
          <a:blip r:embed="rId6">
            <a:alphaModFix amt="20000"/>
          </a:blip>
          <a:srcRect/>
          <a:stretch/>
        </p:blipFill>
        <p:spPr>
          <a:xfrm rot="8718243">
            <a:off x="7231658" y="6549392"/>
            <a:ext cx="218986" cy="19403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914400"/>
            <a:ext cx="8305800" cy="11430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rgbClr val="7030A0"/>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accen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accen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accen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accen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accen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accen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accen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accent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2209800"/>
            <a:ext cx="8305800" cy="4224338"/>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30000"/>
              </a:lnSpc>
              <a:spcBef>
                <a:spcPts val="1800"/>
              </a:spcBef>
              <a:spcAft>
                <a:spcPts val="0"/>
              </a:spcAft>
              <a:buClr>
                <a:srgbClr val="7030A0"/>
              </a:buClr>
              <a:buSzPts val="2000"/>
              <a:buFont typeface="Noto Sans Symbols"/>
              <a:buChar char="◼"/>
              <a:defRPr sz="2000" b="0" i="0" u="none" strike="noStrike" cap="none">
                <a:solidFill>
                  <a:schemeClr val="dk1"/>
                </a:solidFill>
                <a:latin typeface="Avenir"/>
                <a:ea typeface="Avenir"/>
                <a:cs typeface="Avenir"/>
                <a:sym typeface="Avenir"/>
              </a:defRPr>
            </a:lvl1pPr>
            <a:lvl2pPr marL="914400" marR="0" lvl="1" indent="-342900" algn="l" rtl="0">
              <a:lnSpc>
                <a:spcPct val="130000"/>
              </a:lnSpc>
              <a:spcBef>
                <a:spcPts val="600"/>
              </a:spcBef>
              <a:spcAft>
                <a:spcPts val="0"/>
              </a:spcAft>
              <a:buClr>
                <a:schemeClr val="accent6"/>
              </a:buClr>
              <a:buSzPts val="1800"/>
              <a:buFont typeface="Noto Sans Symbols"/>
              <a:buChar char="▪"/>
              <a:defRPr sz="1800" b="0" i="0" u="none" strike="noStrike" cap="none">
                <a:solidFill>
                  <a:schemeClr val="dk2"/>
                </a:solidFill>
                <a:latin typeface="Avenir"/>
                <a:ea typeface="Avenir"/>
                <a:cs typeface="Avenir"/>
                <a:sym typeface="Avenir"/>
              </a:defRPr>
            </a:lvl2pPr>
            <a:lvl3pPr marL="1371600" marR="0" lvl="2" indent="-330200" algn="l" rtl="0">
              <a:lnSpc>
                <a:spcPct val="130000"/>
              </a:lnSpc>
              <a:spcBef>
                <a:spcPts val="600"/>
              </a:spcBef>
              <a:spcAft>
                <a:spcPts val="0"/>
              </a:spcAft>
              <a:buClr>
                <a:srgbClr val="7030A0"/>
              </a:buClr>
              <a:buSzPts val="1600"/>
              <a:buFont typeface="Courier New"/>
              <a:buChar char="o"/>
              <a:defRPr sz="1600" b="0" i="0" u="none" strike="noStrike" cap="none">
                <a:solidFill>
                  <a:schemeClr val="dk2"/>
                </a:solidFill>
                <a:latin typeface="Avenir"/>
                <a:ea typeface="Avenir"/>
                <a:cs typeface="Avenir"/>
                <a:sym typeface="Avenir"/>
              </a:defRPr>
            </a:lvl3pPr>
            <a:lvl4pPr marL="1828800" marR="0" lvl="3" indent="-317500" algn="l" rtl="0">
              <a:lnSpc>
                <a:spcPct val="130000"/>
              </a:lnSpc>
              <a:spcBef>
                <a:spcPts val="600"/>
              </a:spcBef>
              <a:spcAft>
                <a:spcPts val="0"/>
              </a:spcAft>
              <a:buClr>
                <a:srgbClr val="4D0000"/>
              </a:buClr>
              <a:buSzPts val="1400"/>
              <a:buFont typeface="Noto Sans Symbols"/>
              <a:buChar char="◼"/>
              <a:defRPr sz="1400" b="0" i="0" u="none" strike="noStrike" cap="none">
                <a:solidFill>
                  <a:schemeClr val="dk2"/>
                </a:solidFill>
                <a:latin typeface="Avenir"/>
                <a:ea typeface="Avenir"/>
                <a:cs typeface="Avenir"/>
                <a:sym typeface="Avenir"/>
              </a:defRPr>
            </a:lvl4pPr>
            <a:lvl5pPr marL="2286000" marR="0" lvl="4" indent="-304800" algn="l" rtl="0">
              <a:lnSpc>
                <a:spcPct val="130000"/>
              </a:lnSpc>
              <a:spcBef>
                <a:spcPts val="600"/>
              </a:spcBef>
              <a:spcAft>
                <a:spcPts val="0"/>
              </a:spcAft>
              <a:buClr>
                <a:srgbClr val="7030A0"/>
              </a:buClr>
              <a:buSzPts val="1200"/>
              <a:buFont typeface="Noto Sans Symbols"/>
              <a:buChar char="▪"/>
              <a:defRPr sz="1200" b="0" i="0" u="none" strike="noStrike" cap="none">
                <a:solidFill>
                  <a:schemeClr val="dk2"/>
                </a:solidFill>
                <a:latin typeface="Avenir"/>
                <a:ea typeface="Avenir"/>
                <a:cs typeface="Avenir"/>
                <a:sym typeface="Avenir"/>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
          <p:cNvSpPr txBox="1"/>
          <p:nvPr/>
        </p:nvSpPr>
        <p:spPr>
          <a:xfrm>
            <a:off x="8061326" y="6531168"/>
            <a:ext cx="70167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ca-E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youtu.be/zSUG5iQniSc" TargetMode="Externa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youtu.be/9IAfqFGM56w?t=153" TargetMode="Externa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9IAfqFGM56w?t=153"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3.jpg"/><Relationship Id="rId5" Type="http://schemas.openxmlformats.org/officeDocument/2006/relationships/image" Target="../media/image16.png"/><Relationship Id="rId4" Type="http://schemas.openxmlformats.org/officeDocument/2006/relationships/hyperlink" Target="https://youtu.be/ednwKwSu7d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9.jp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31.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8.jp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39.jp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9"/>
          <p:cNvSpPr txBox="1">
            <a:spLocks noGrp="1"/>
          </p:cNvSpPr>
          <p:nvPr>
            <p:ph type="ctrTitle"/>
          </p:nvPr>
        </p:nvSpPr>
        <p:spPr>
          <a:xfrm>
            <a:off x="1794838" y="1287200"/>
            <a:ext cx="7061395" cy="2440412"/>
          </a:xfrm>
          <a:prstGeom prst="rect">
            <a:avLst/>
          </a:prstGeom>
          <a:noFill/>
          <a:ln>
            <a:noFill/>
          </a:ln>
        </p:spPr>
        <p:txBody>
          <a:bodyPr spcFirstLastPara="1" wrap="square" lIns="91425" tIns="45700" rIns="91425" bIns="45700" anchor="b" anchorCtr="0">
            <a:normAutofit/>
          </a:bodyPr>
          <a:lstStyle/>
          <a:p>
            <a:pPr marL="0" lvl="0" indent="0" algn="ctr" rtl="0">
              <a:lnSpc>
                <a:spcPct val="150000"/>
              </a:lnSpc>
              <a:spcBef>
                <a:spcPts val="0"/>
              </a:spcBef>
              <a:spcAft>
                <a:spcPts val="0"/>
              </a:spcAft>
              <a:buClr>
                <a:srgbClr val="595959"/>
              </a:buClr>
              <a:buSzPct val="100000"/>
              <a:buFont typeface="Avenir"/>
              <a:buNone/>
            </a:pPr>
            <a:r>
              <a:rPr lang="es" sz="2700">
                <a:solidFill>
                  <a:srgbClr val="595959"/>
                </a:solidFill>
              </a:rPr>
              <a:t>Experiencia con una situación de aprendizaje </a:t>
            </a:r>
            <a:br>
              <a:rPr lang="ca-ES" sz="3600"/>
            </a:br>
            <a:r>
              <a:rPr lang="es" sz="3600"/>
              <a:t>¿Qué candado es más seguro? </a:t>
            </a:r>
            <a:br>
              <a:rPr lang="ca-ES" sz="3600"/>
            </a:br>
            <a:r>
              <a:rPr lang="es" sz="2700">
                <a:solidFill>
                  <a:srgbClr val="595959"/>
                </a:solidFill>
              </a:rPr>
              <a:t>Curso 2023-24</a:t>
            </a:r>
            <a:endParaRPr sz="3600"/>
          </a:p>
        </p:txBody>
      </p:sp>
      <p:pic>
        <p:nvPicPr>
          <p:cNvPr id="82" name="Google Shape;82;p9"/>
          <p:cNvPicPr preferRelativeResize="0"/>
          <p:nvPr/>
        </p:nvPicPr>
        <p:blipFill rotWithShape="1">
          <a:blip r:embed="rId3">
            <a:alphaModFix/>
          </a:blip>
          <a:srcRect b="82560"/>
          <a:stretch/>
        </p:blipFill>
        <p:spPr>
          <a:xfrm>
            <a:off x="3543301" y="3914319"/>
            <a:ext cx="3786188" cy="23468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sp>
        <p:nvSpPr>
          <p:cNvPr id="178" name="Google Shape;178;p18"/>
          <p:cNvSpPr txBox="1"/>
          <p:nvPr/>
        </p:nvSpPr>
        <p:spPr>
          <a:xfrm>
            <a:off x="528982" y="1290357"/>
            <a:ext cx="5167729" cy="369332"/>
          </a:xfrm>
          <a:prstGeom prst="rect">
            <a:avLst/>
          </a:prstGeom>
          <a:solidFill>
            <a:srgbClr val="E0E0E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 sz="1800" b="1" i="0" u="none" strike="noStrike" cap="none">
                <a:solidFill>
                  <a:srgbClr val="000000"/>
                </a:solidFill>
                <a:latin typeface="Arial"/>
                <a:ea typeface="Arial"/>
                <a:cs typeface="Arial"/>
                <a:sym typeface="Arial"/>
              </a:rPr>
              <a:t>Candado 1: </a:t>
            </a:r>
            <a:r>
              <a:rPr lang="es" sz="1800" b="0" i="0" u="none" strike="noStrike" cap="none">
                <a:solidFill>
                  <a:srgbClr val="000000"/>
                </a:solidFill>
                <a:latin typeface="Arial"/>
                <a:ea typeface="Arial"/>
                <a:cs typeface="Arial"/>
                <a:sym typeface="Arial"/>
              </a:rPr>
              <a:t>Candado de numeración de ruleta</a:t>
            </a:r>
            <a:endParaRPr sz="1400" b="0" i="0" u="none" strike="noStrike" cap="none">
              <a:solidFill>
                <a:srgbClr val="000000"/>
              </a:solidFill>
              <a:latin typeface="Arial"/>
              <a:ea typeface="Arial"/>
              <a:cs typeface="Arial"/>
              <a:sym typeface="Arial"/>
            </a:endParaRPr>
          </a:p>
        </p:txBody>
      </p:sp>
      <p:sp>
        <p:nvSpPr>
          <p:cNvPr id="179" name="Google Shape;179;p18"/>
          <p:cNvSpPr/>
          <p:nvPr/>
        </p:nvSpPr>
        <p:spPr>
          <a:xfrm>
            <a:off x="6672262" y="2329449"/>
            <a:ext cx="1671638" cy="2199102"/>
          </a:xfrm>
          <a:custGeom>
            <a:avLst/>
            <a:gdLst/>
            <a:ahLst/>
            <a:cxnLst/>
            <a:rect l="l" t="t" r="r" b="b"/>
            <a:pathLst>
              <a:path w="2539776" h="2782816" extrusionOk="0">
                <a:moveTo>
                  <a:pt x="0" y="0"/>
                </a:moveTo>
                <a:lnTo>
                  <a:pt x="2539776" y="0"/>
                </a:lnTo>
                <a:lnTo>
                  <a:pt x="2539776" y="2782816"/>
                </a:lnTo>
                <a:lnTo>
                  <a:pt x="0" y="2782816"/>
                </a:lnTo>
                <a:lnTo>
                  <a:pt x="0" y="0"/>
                </a:lnTo>
                <a:close/>
              </a:path>
            </a:pathLst>
          </a:custGeom>
          <a:blipFill rotWithShape="1">
            <a:blip r:embed="rId3">
              <a:alphaModFix/>
            </a:blip>
            <a:stretch>
              <a:fillRect l="-3613" t="-15236" r="-78247" b="-34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180" name="Google Shape;180;p18"/>
          <p:cNvSpPr txBox="1">
            <a:spLocks noGrp="1"/>
          </p:cNvSpPr>
          <p:nvPr>
            <p:ph type="body" idx="1"/>
          </p:nvPr>
        </p:nvSpPr>
        <p:spPr>
          <a:xfrm>
            <a:off x="528983" y="1844261"/>
            <a:ext cx="4757392" cy="4299363"/>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1800"/>
              <a:buChar char="◼"/>
            </a:pPr>
            <a:r>
              <a:rPr lang="es" sz="1800"/>
              <a:t>Se puede elegir cualquier contraseña de 4 números.</a:t>
            </a:r>
            <a:endParaRPr/>
          </a:p>
          <a:p>
            <a:pPr marL="228600" lvl="0" indent="-228600" algn="l" rtl="0">
              <a:lnSpc>
                <a:spcPct val="130000"/>
              </a:lnSpc>
              <a:spcBef>
                <a:spcPts val="600"/>
              </a:spcBef>
              <a:spcAft>
                <a:spcPts val="0"/>
              </a:spcAft>
              <a:buSzPts val="1800"/>
              <a:buChar char="◼"/>
            </a:pPr>
            <a:r>
              <a:rPr lang="es" sz="1800"/>
              <a:t>Las casillas son discos que giran, con 10 números comprendidos del 0 al 9.</a:t>
            </a:r>
            <a:endParaRPr/>
          </a:p>
          <a:p>
            <a:pPr marL="228600" lvl="0" indent="-228600" algn="l" rtl="0">
              <a:lnSpc>
                <a:spcPct val="130000"/>
              </a:lnSpc>
              <a:spcBef>
                <a:spcPts val="600"/>
              </a:spcBef>
              <a:spcAft>
                <a:spcPts val="0"/>
              </a:spcAft>
              <a:buSzPts val="1800"/>
              <a:buChar char="◼"/>
            </a:pPr>
            <a:r>
              <a:rPr lang="es" sz="1800"/>
              <a:t>Los elementos o números pueden repetirse.</a:t>
            </a:r>
            <a:endParaRPr/>
          </a:p>
          <a:p>
            <a:pPr marL="228600" lvl="0" indent="-228600" algn="l" rtl="0">
              <a:lnSpc>
                <a:spcPct val="130000"/>
              </a:lnSpc>
              <a:spcBef>
                <a:spcPts val="600"/>
              </a:spcBef>
              <a:spcAft>
                <a:spcPts val="0"/>
              </a:spcAft>
              <a:buSzPts val="1800"/>
              <a:buChar char="◼"/>
            </a:pPr>
            <a:r>
              <a:rPr lang="es" sz="1800"/>
              <a:t>Para poder abrir el candado, es necesario que se muevan los discos de forma que la contraseña aparezca correctamente situada en cada una de las 4 casillas.</a:t>
            </a:r>
            <a:endParaRPr/>
          </a:p>
          <a:p>
            <a:pPr marL="228600" lvl="0" indent="-114300" algn="l" rtl="0">
              <a:lnSpc>
                <a:spcPct val="130000"/>
              </a:lnSpc>
              <a:spcBef>
                <a:spcPts val="6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sp>
        <p:nvSpPr>
          <p:cNvPr id="186" name="Google Shape;186;p19"/>
          <p:cNvSpPr txBox="1">
            <a:spLocks noGrp="1"/>
          </p:cNvSpPr>
          <p:nvPr>
            <p:ph type="body" idx="1"/>
          </p:nvPr>
        </p:nvSpPr>
        <p:spPr>
          <a:xfrm>
            <a:off x="528983" y="1844261"/>
            <a:ext cx="4757392" cy="4299363"/>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Clr>
                <a:srgbClr val="595959"/>
              </a:buClr>
              <a:buSzPts val="1800"/>
              <a:buChar char="◼"/>
            </a:pPr>
            <a:r>
              <a:rPr lang="es" sz="1800"/>
              <a:t>Se puede elegir una contraseña de 3 cifras.</a:t>
            </a:r>
            <a:endParaRPr/>
          </a:p>
          <a:p>
            <a:pPr marL="228600" lvl="0" indent="-228600" algn="l" rtl="0">
              <a:lnSpc>
                <a:spcPct val="130000"/>
              </a:lnSpc>
              <a:spcBef>
                <a:spcPts val="600"/>
              </a:spcBef>
              <a:spcAft>
                <a:spcPts val="0"/>
              </a:spcAft>
              <a:buClr>
                <a:srgbClr val="595959"/>
              </a:buClr>
              <a:buSzPts val="1800"/>
              <a:buChar char="◼"/>
            </a:pPr>
            <a:r>
              <a:rPr lang="es" sz="1800"/>
              <a:t>El candado no detecta el orden con el que pulsamos las cifras.</a:t>
            </a:r>
            <a:endParaRPr/>
          </a:p>
          <a:p>
            <a:pPr marL="228600" lvl="0" indent="-228600" algn="l" rtl="0">
              <a:lnSpc>
                <a:spcPct val="130000"/>
              </a:lnSpc>
              <a:spcBef>
                <a:spcPts val="600"/>
              </a:spcBef>
              <a:spcAft>
                <a:spcPts val="0"/>
              </a:spcAft>
              <a:buClr>
                <a:srgbClr val="595959"/>
              </a:buClr>
              <a:buSzPts val="1800"/>
              <a:buChar char="◼"/>
            </a:pPr>
            <a:r>
              <a:rPr lang="es" sz="1800"/>
              <a:t>Para abrirlo debe desplazarse la pestaña inferior.</a:t>
            </a:r>
            <a:endParaRPr/>
          </a:p>
          <a:p>
            <a:pPr marL="228600" lvl="0" indent="-114300" algn="l" rtl="0">
              <a:lnSpc>
                <a:spcPct val="130000"/>
              </a:lnSpc>
              <a:spcBef>
                <a:spcPts val="600"/>
              </a:spcBef>
              <a:spcAft>
                <a:spcPts val="0"/>
              </a:spcAft>
              <a:buSzPts val="1800"/>
              <a:buNone/>
            </a:pPr>
            <a:endParaRPr sz="1800"/>
          </a:p>
          <a:p>
            <a:pPr marL="228600" lvl="0" indent="-114300" algn="l" rtl="0">
              <a:lnSpc>
                <a:spcPct val="130000"/>
              </a:lnSpc>
              <a:spcBef>
                <a:spcPts val="600"/>
              </a:spcBef>
              <a:spcAft>
                <a:spcPts val="0"/>
              </a:spcAft>
              <a:buSzPts val="1800"/>
              <a:buNone/>
            </a:pPr>
            <a:endParaRPr sz="1800"/>
          </a:p>
        </p:txBody>
      </p:sp>
      <p:sp>
        <p:nvSpPr>
          <p:cNvPr id="187" name="Google Shape;187;p19"/>
          <p:cNvSpPr txBox="1"/>
          <p:nvPr/>
        </p:nvSpPr>
        <p:spPr>
          <a:xfrm>
            <a:off x="528983" y="1305698"/>
            <a:ext cx="4757392" cy="369332"/>
          </a:xfrm>
          <a:prstGeom prst="rect">
            <a:avLst/>
          </a:prstGeom>
          <a:solidFill>
            <a:srgbClr val="FFAAA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rgbClr val="000000"/>
                </a:solidFill>
                <a:latin typeface="Avenir"/>
                <a:ea typeface="Avenir"/>
                <a:cs typeface="Avenir"/>
                <a:sym typeface="Avenir"/>
              </a:rPr>
              <a:t>Candado 2: Candado </a:t>
            </a:r>
            <a:r>
              <a:rPr lang="es" sz="1800" i="0" u="none" strike="noStrike" cap="none">
                <a:solidFill>
                  <a:srgbClr val="000000"/>
                </a:solidFill>
                <a:latin typeface="Avenir"/>
                <a:ea typeface="Avenir"/>
                <a:cs typeface="Avenir"/>
                <a:sym typeface="Avenir"/>
              </a:rPr>
              <a:t>pulsador</a:t>
            </a:r>
            <a:endParaRPr sz="1400" i="0" u="none" strike="noStrike" cap="none">
              <a:solidFill>
                <a:srgbClr val="000000"/>
              </a:solidFill>
              <a:latin typeface="Avenir"/>
              <a:ea typeface="Avenir"/>
              <a:cs typeface="Avenir"/>
              <a:sym typeface="Avenir"/>
            </a:endParaRPr>
          </a:p>
        </p:txBody>
      </p:sp>
      <p:sp>
        <p:nvSpPr>
          <p:cNvPr id="188" name="Google Shape;188;p19"/>
          <p:cNvSpPr/>
          <p:nvPr/>
        </p:nvSpPr>
        <p:spPr>
          <a:xfrm>
            <a:off x="6308458" y="2338174"/>
            <a:ext cx="2187658" cy="2181651"/>
          </a:xfrm>
          <a:custGeom>
            <a:avLst/>
            <a:gdLst/>
            <a:ahLst/>
            <a:cxnLst/>
            <a:rect l="l" t="t" r="r" b="b"/>
            <a:pathLst>
              <a:path w="3573952" h="3573952" extrusionOk="0">
                <a:moveTo>
                  <a:pt x="0" y="0"/>
                </a:moveTo>
                <a:lnTo>
                  <a:pt x="3573951" y="0"/>
                </a:lnTo>
                <a:lnTo>
                  <a:pt x="3573951" y="3573951"/>
                </a:lnTo>
                <a:lnTo>
                  <a:pt x="0" y="357395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189" name="Google Shape;189;p19" title="Chinese Push Button Padlock decoded"/>
          <p:cNvPicPr preferRelativeResize="0"/>
          <p:nvPr/>
        </p:nvPicPr>
        <p:blipFill rotWithShape="1">
          <a:blip r:embed="rId4">
            <a:alphaModFix/>
          </a:blip>
          <a:srcRect/>
          <a:stretch/>
        </p:blipFill>
        <p:spPr>
          <a:xfrm>
            <a:off x="909244" y="4499412"/>
            <a:ext cx="3258782" cy="2026656"/>
          </a:xfrm>
          <a:prstGeom prst="rect">
            <a:avLst/>
          </a:prstGeom>
          <a:noFill/>
          <a:ln>
            <a:noFill/>
          </a:ln>
        </p:spPr>
      </p:pic>
      <p:sp>
        <p:nvSpPr>
          <p:cNvPr id="190" name="Google Shape;190;p19"/>
          <p:cNvSpPr txBox="1"/>
          <p:nvPr/>
        </p:nvSpPr>
        <p:spPr>
          <a:xfrm>
            <a:off x="4358474" y="6150175"/>
            <a:ext cx="3466800" cy="3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 sz="1700" b="0" i="0" u="sng" strike="noStrike" cap="none">
                <a:solidFill>
                  <a:srgbClr val="CC4125"/>
                </a:solidFill>
                <a:latin typeface="Arial"/>
                <a:ea typeface="Arial"/>
                <a:cs typeface="Arial"/>
                <a:sym typeface="Arial"/>
                <a:hlinkClick r:id="rId5">
                  <a:extLst>
                    <a:ext uri="{A12FA001-AC4F-418D-AE19-62706E023703}">
                      <ahyp:hlinkClr xmlns:ahyp="http://schemas.microsoft.com/office/drawing/2018/hyperlinkcolor" val="tx"/>
                    </a:ext>
                  </a:extLst>
                </a:hlinkClick>
              </a:rPr>
              <a:t>https://youtu.be/zSUG5iQniSc</a:t>
            </a:r>
            <a:endParaRPr sz="1700" b="0" i="0" u="none" strike="noStrike" cap="none">
              <a:solidFill>
                <a:srgbClr val="CC4125"/>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0"/>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sp>
        <p:nvSpPr>
          <p:cNvPr id="196" name="Google Shape;196;p20"/>
          <p:cNvSpPr txBox="1">
            <a:spLocks noGrp="1"/>
          </p:cNvSpPr>
          <p:nvPr>
            <p:ph type="body" idx="1"/>
          </p:nvPr>
        </p:nvSpPr>
        <p:spPr>
          <a:xfrm>
            <a:off x="528983" y="1844261"/>
            <a:ext cx="4757392" cy="4299363"/>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Clr>
                <a:srgbClr val="595959"/>
              </a:buClr>
              <a:buSzPts val="1800"/>
              <a:buChar char="◼"/>
            </a:pPr>
            <a:r>
              <a:rPr lang="es" sz="1800"/>
              <a:t>Se puede elegir cualquier contraseña con palabras de 5 letras.</a:t>
            </a:r>
            <a:endParaRPr/>
          </a:p>
          <a:p>
            <a:pPr marL="228600" lvl="0" indent="-228600" algn="l" rtl="0">
              <a:lnSpc>
                <a:spcPct val="130000"/>
              </a:lnSpc>
              <a:spcBef>
                <a:spcPts val="600"/>
              </a:spcBef>
              <a:spcAft>
                <a:spcPts val="0"/>
              </a:spcAft>
              <a:buClr>
                <a:srgbClr val="595959"/>
              </a:buClr>
              <a:buSzPts val="1800"/>
              <a:buChar char="◼"/>
            </a:pPr>
            <a:r>
              <a:rPr lang="es" sz="1800"/>
              <a:t>Sólo están disponibles 10 letras en cada disco.</a:t>
            </a:r>
            <a:endParaRPr/>
          </a:p>
          <a:p>
            <a:pPr marL="228600" lvl="0" indent="-228600" algn="l" rtl="0">
              <a:lnSpc>
                <a:spcPct val="130000"/>
              </a:lnSpc>
              <a:spcBef>
                <a:spcPts val="600"/>
              </a:spcBef>
              <a:spcAft>
                <a:spcPts val="0"/>
              </a:spcAft>
              <a:buClr>
                <a:srgbClr val="595959"/>
              </a:buClr>
              <a:buSzPts val="1800"/>
              <a:buChar char="◼"/>
            </a:pPr>
            <a:r>
              <a:rPr lang="es" sz="1800"/>
              <a:t>El candado no tiene forma de comprobar si la palabra introducida tiene o no sentido. Por tanto, la contraseña puede ser una palabra sin sentido.</a:t>
            </a:r>
            <a:endParaRPr/>
          </a:p>
          <a:p>
            <a:pPr marL="228600" lvl="0" indent="-228600" algn="l" rtl="0">
              <a:lnSpc>
                <a:spcPct val="130000"/>
              </a:lnSpc>
              <a:spcBef>
                <a:spcPts val="600"/>
              </a:spcBef>
              <a:spcAft>
                <a:spcPts val="0"/>
              </a:spcAft>
              <a:buClr>
                <a:srgbClr val="595959"/>
              </a:buClr>
              <a:buSzPts val="1800"/>
              <a:buChar char="◼"/>
            </a:pPr>
            <a:r>
              <a:rPr lang="es" sz="1800"/>
              <a:t>Hay letras repetidas en los distintos discos.</a:t>
            </a:r>
            <a:endParaRPr/>
          </a:p>
          <a:p>
            <a:pPr marL="228600" lvl="0" indent="-228600" algn="l" rtl="0">
              <a:lnSpc>
                <a:spcPct val="130000"/>
              </a:lnSpc>
              <a:spcBef>
                <a:spcPts val="600"/>
              </a:spcBef>
              <a:spcAft>
                <a:spcPts val="0"/>
              </a:spcAft>
              <a:buClr>
                <a:srgbClr val="595959"/>
              </a:buClr>
              <a:buSzPts val="1800"/>
              <a:buChar char="◼"/>
            </a:pPr>
            <a:r>
              <a:rPr lang="es" sz="1800"/>
              <a:t>Para abrirlo es necesario que se muevan los discos de forma que la contraseña aparezca en la posición contigua a la pestaña.</a:t>
            </a:r>
            <a:endParaRPr/>
          </a:p>
          <a:p>
            <a:pPr marL="228600" lvl="0" indent="-114300" algn="l" rtl="0">
              <a:lnSpc>
                <a:spcPct val="130000"/>
              </a:lnSpc>
              <a:spcBef>
                <a:spcPts val="600"/>
              </a:spcBef>
              <a:spcAft>
                <a:spcPts val="0"/>
              </a:spcAft>
              <a:buSzPts val="1800"/>
              <a:buNone/>
            </a:pPr>
            <a:endParaRPr sz="1800"/>
          </a:p>
        </p:txBody>
      </p:sp>
      <p:sp>
        <p:nvSpPr>
          <p:cNvPr id="197" name="Google Shape;197;p20"/>
          <p:cNvSpPr txBox="1"/>
          <p:nvPr/>
        </p:nvSpPr>
        <p:spPr>
          <a:xfrm>
            <a:off x="474595" y="1391300"/>
            <a:ext cx="4811780" cy="369332"/>
          </a:xfrm>
          <a:prstGeom prst="rect">
            <a:avLst/>
          </a:prstGeom>
          <a:solidFill>
            <a:srgbClr val="30A034">
              <a:alpha val="14510"/>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rgbClr val="000000"/>
                </a:solidFill>
                <a:latin typeface="Avenir"/>
                <a:ea typeface="Avenir"/>
                <a:cs typeface="Avenir"/>
                <a:sym typeface="Avenir"/>
              </a:rPr>
              <a:t>Candado </a:t>
            </a:r>
            <a:r>
              <a:rPr lang="es" sz="1800" b="1">
                <a:latin typeface="Avenir"/>
                <a:ea typeface="Avenir"/>
                <a:cs typeface="Avenir"/>
                <a:sym typeface="Avenir"/>
              </a:rPr>
              <a:t>3 </a:t>
            </a:r>
            <a:r>
              <a:rPr lang="es" sz="1800" b="1" i="0" u="none" strike="noStrike" cap="none">
                <a:solidFill>
                  <a:srgbClr val="000000"/>
                </a:solidFill>
                <a:latin typeface="Avenir"/>
                <a:ea typeface="Avenir"/>
                <a:cs typeface="Avenir"/>
                <a:sym typeface="Avenir"/>
              </a:rPr>
              <a:t>: </a:t>
            </a:r>
            <a:r>
              <a:rPr lang="es" sz="1800" i="0" u="none" strike="noStrike" cap="none">
                <a:solidFill>
                  <a:srgbClr val="000000"/>
                </a:solidFill>
                <a:latin typeface="Avenir"/>
                <a:ea typeface="Avenir"/>
                <a:cs typeface="Avenir"/>
                <a:sym typeface="Avenir"/>
              </a:rPr>
              <a:t>Candado de palabras</a:t>
            </a:r>
            <a:endParaRPr sz="1400" i="0" u="none" strike="noStrike" cap="none">
              <a:solidFill>
                <a:srgbClr val="000000"/>
              </a:solidFill>
              <a:latin typeface="Avenir"/>
              <a:ea typeface="Avenir"/>
              <a:cs typeface="Avenir"/>
              <a:sym typeface="Avenir"/>
            </a:endParaRPr>
          </a:p>
        </p:txBody>
      </p:sp>
      <p:sp>
        <p:nvSpPr>
          <p:cNvPr id="198" name="Google Shape;198;p20"/>
          <p:cNvSpPr/>
          <p:nvPr/>
        </p:nvSpPr>
        <p:spPr>
          <a:xfrm>
            <a:off x="6418738" y="2400192"/>
            <a:ext cx="2106586" cy="2444227"/>
          </a:xfrm>
          <a:custGeom>
            <a:avLst/>
            <a:gdLst/>
            <a:ahLst/>
            <a:cxnLst/>
            <a:rect l="l" t="t" r="r" b="b"/>
            <a:pathLst>
              <a:path w="2936009" h="2936009" extrusionOk="0">
                <a:moveTo>
                  <a:pt x="0" y="0"/>
                </a:moveTo>
                <a:lnTo>
                  <a:pt x="2936009" y="0"/>
                </a:lnTo>
                <a:lnTo>
                  <a:pt x="2936009" y="2936010"/>
                </a:lnTo>
                <a:lnTo>
                  <a:pt x="0" y="293601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1"/>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sp>
        <p:nvSpPr>
          <p:cNvPr id="204" name="Google Shape;204;p21"/>
          <p:cNvSpPr txBox="1">
            <a:spLocks noGrp="1"/>
          </p:cNvSpPr>
          <p:nvPr>
            <p:ph type="body" idx="1"/>
          </p:nvPr>
        </p:nvSpPr>
        <p:spPr>
          <a:xfrm>
            <a:off x="528983" y="1558507"/>
            <a:ext cx="4757392" cy="4299363"/>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Clr>
                <a:srgbClr val="595959"/>
              </a:buClr>
              <a:buSzPts val="1800"/>
              <a:buChar char="◼"/>
            </a:pPr>
            <a:r>
              <a:rPr lang="es" sz="1800"/>
              <a:t>Se puede escoger cualquier contraseña de 4 direcciones (arriba, abajo, derecha, izquierda)</a:t>
            </a:r>
            <a:endParaRPr/>
          </a:p>
          <a:p>
            <a:pPr marL="228600" lvl="0" indent="-228600" algn="l" rtl="0">
              <a:lnSpc>
                <a:spcPct val="130000"/>
              </a:lnSpc>
              <a:spcBef>
                <a:spcPts val="600"/>
              </a:spcBef>
              <a:spcAft>
                <a:spcPts val="0"/>
              </a:spcAft>
              <a:buClr>
                <a:srgbClr val="595959"/>
              </a:buClr>
              <a:buSzPts val="1800"/>
              <a:buChar char="◼"/>
            </a:pPr>
            <a:r>
              <a:rPr lang="es" sz="1800"/>
              <a:t>Una contraseña puede contener elementos repetidos.</a:t>
            </a:r>
            <a:endParaRPr/>
          </a:p>
          <a:p>
            <a:pPr marL="228600" lvl="0" indent="-228600" algn="l" rtl="0">
              <a:lnSpc>
                <a:spcPct val="130000"/>
              </a:lnSpc>
              <a:spcBef>
                <a:spcPts val="600"/>
              </a:spcBef>
              <a:spcAft>
                <a:spcPts val="0"/>
              </a:spcAft>
              <a:buClr>
                <a:srgbClr val="595959"/>
              </a:buClr>
              <a:buSzPts val="1800"/>
              <a:buChar char="◼"/>
            </a:pPr>
            <a:r>
              <a:rPr lang="es" sz="1800"/>
              <a:t>Para introducir una nueva contraseña se debe presionar 2 veces contra el candado.</a:t>
            </a:r>
            <a:endParaRPr/>
          </a:p>
          <a:p>
            <a:pPr marL="228600" lvl="0" indent="-228600" algn="l" rtl="0">
              <a:lnSpc>
                <a:spcPct val="130000"/>
              </a:lnSpc>
              <a:spcBef>
                <a:spcPts val="600"/>
              </a:spcBef>
              <a:spcAft>
                <a:spcPts val="0"/>
              </a:spcAft>
              <a:buClr>
                <a:srgbClr val="595959"/>
              </a:buClr>
              <a:buSzPts val="1800"/>
              <a:buChar char="◼"/>
            </a:pPr>
            <a:r>
              <a:rPr lang="es" sz="1800"/>
              <a:t>Cuando el código sea correcto, el candado podrá abrirse.</a:t>
            </a:r>
            <a:endParaRPr/>
          </a:p>
          <a:p>
            <a:pPr marL="228600" lvl="0" indent="-114300" algn="l" rtl="0">
              <a:lnSpc>
                <a:spcPct val="130000"/>
              </a:lnSpc>
              <a:spcBef>
                <a:spcPts val="600"/>
              </a:spcBef>
              <a:spcAft>
                <a:spcPts val="0"/>
              </a:spcAft>
              <a:buClr>
                <a:srgbClr val="595959"/>
              </a:buClr>
              <a:buSzPts val="1800"/>
              <a:buNone/>
            </a:pPr>
            <a:endParaRPr sz="1800"/>
          </a:p>
          <a:p>
            <a:pPr marL="228600" lvl="0" indent="-114300" algn="l" rtl="0">
              <a:lnSpc>
                <a:spcPct val="130000"/>
              </a:lnSpc>
              <a:spcBef>
                <a:spcPts val="600"/>
              </a:spcBef>
              <a:spcAft>
                <a:spcPts val="0"/>
              </a:spcAft>
              <a:buSzPts val="1800"/>
              <a:buNone/>
            </a:pPr>
            <a:endParaRPr sz="1800"/>
          </a:p>
        </p:txBody>
      </p:sp>
      <p:sp>
        <p:nvSpPr>
          <p:cNvPr id="205" name="Google Shape;205;p21"/>
          <p:cNvSpPr txBox="1"/>
          <p:nvPr/>
        </p:nvSpPr>
        <p:spPr>
          <a:xfrm>
            <a:off x="474595" y="1127319"/>
            <a:ext cx="4757392" cy="369332"/>
          </a:xfrm>
          <a:prstGeom prst="rect">
            <a:avLst/>
          </a:prstGeom>
          <a:solidFill>
            <a:srgbClr val="FFAAAA">
              <a:alpha val="48235"/>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rgbClr val="000000"/>
                </a:solidFill>
                <a:latin typeface="Avenir"/>
                <a:ea typeface="Avenir"/>
                <a:cs typeface="Avenir"/>
                <a:sym typeface="Avenir"/>
              </a:rPr>
              <a:t>Candado </a:t>
            </a:r>
            <a:r>
              <a:rPr lang="es" sz="1800" b="1">
                <a:latin typeface="Avenir"/>
                <a:ea typeface="Avenir"/>
                <a:cs typeface="Avenir"/>
                <a:sym typeface="Avenir"/>
              </a:rPr>
              <a:t>4 </a:t>
            </a:r>
            <a:r>
              <a:rPr lang="es" sz="1800" b="1" i="0" u="none" strike="noStrike" cap="none">
                <a:solidFill>
                  <a:srgbClr val="000000"/>
                </a:solidFill>
                <a:latin typeface="Avenir"/>
                <a:ea typeface="Avenir"/>
                <a:cs typeface="Avenir"/>
                <a:sym typeface="Avenir"/>
              </a:rPr>
              <a:t>: </a:t>
            </a:r>
            <a:r>
              <a:rPr lang="es" sz="1800" i="0" u="none" strike="noStrike" cap="none">
                <a:solidFill>
                  <a:srgbClr val="000000"/>
                </a:solidFill>
                <a:latin typeface="Avenir"/>
                <a:ea typeface="Avenir"/>
                <a:cs typeface="Avenir"/>
                <a:sym typeface="Avenir"/>
              </a:rPr>
              <a:t>Candato direccional</a:t>
            </a:r>
            <a:endParaRPr sz="1400" i="0" u="none" strike="noStrike" cap="none">
              <a:solidFill>
                <a:srgbClr val="000000"/>
              </a:solidFill>
              <a:latin typeface="Avenir"/>
              <a:ea typeface="Avenir"/>
              <a:cs typeface="Avenir"/>
              <a:sym typeface="Avenir"/>
            </a:endParaRPr>
          </a:p>
        </p:txBody>
      </p:sp>
      <p:sp>
        <p:nvSpPr>
          <p:cNvPr id="206" name="Google Shape;206;p21"/>
          <p:cNvSpPr/>
          <p:nvPr/>
        </p:nvSpPr>
        <p:spPr>
          <a:xfrm>
            <a:off x="6806074" y="2304871"/>
            <a:ext cx="1317119" cy="2248258"/>
          </a:xfrm>
          <a:custGeom>
            <a:avLst/>
            <a:gdLst/>
            <a:ahLst/>
            <a:cxnLst/>
            <a:rect l="l" t="t" r="r" b="b"/>
            <a:pathLst>
              <a:path w="2157687" h="3672953" extrusionOk="0">
                <a:moveTo>
                  <a:pt x="0" y="0"/>
                </a:moveTo>
                <a:lnTo>
                  <a:pt x="2157688" y="0"/>
                </a:lnTo>
                <a:lnTo>
                  <a:pt x="2157688" y="3672953"/>
                </a:lnTo>
                <a:lnTo>
                  <a:pt x="0" y="3672953"/>
                </a:lnTo>
                <a:lnTo>
                  <a:pt x="0" y="0"/>
                </a:lnTo>
                <a:close/>
              </a:path>
            </a:pathLst>
          </a:custGeom>
          <a:blipFill rotWithShape="1">
            <a:blip r:embed="rId3">
              <a:alphaModFix/>
            </a:blip>
            <a:stretch>
              <a:fillRect t="-8767" r="-99956" b="-869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07" name="Google Shape;207;p21" title="How to Open and Reset Masterlock Speed Dial Padlock - Mediocre Coffee"/>
          <p:cNvPicPr preferRelativeResize="0"/>
          <p:nvPr/>
        </p:nvPicPr>
        <p:blipFill rotWithShape="1">
          <a:blip r:embed="rId4">
            <a:alphaModFix/>
          </a:blip>
          <a:srcRect/>
          <a:stretch/>
        </p:blipFill>
        <p:spPr>
          <a:xfrm>
            <a:off x="2436768" y="4553129"/>
            <a:ext cx="3464499" cy="2232404"/>
          </a:xfrm>
          <a:prstGeom prst="rect">
            <a:avLst/>
          </a:prstGeom>
          <a:noFill/>
          <a:ln>
            <a:noFill/>
          </a:ln>
        </p:spPr>
      </p:pic>
      <p:sp>
        <p:nvSpPr>
          <p:cNvPr id="208" name="Google Shape;208;p21">
            <a:hlinkClick r:id="rId5"/>
          </p:cNvPr>
          <p:cNvSpPr txBox="1"/>
          <p:nvPr/>
        </p:nvSpPr>
        <p:spPr>
          <a:xfrm>
            <a:off x="5901267" y="6231495"/>
            <a:ext cx="40730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sng" strike="noStrike" cap="none">
                <a:solidFill>
                  <a:schemeClr val="hlink"/>
                </a:solidFill>
                <a:latin typeface="Arial"/>
                <a:ea typeface="Arial"/>
                <a:cs typeface="Arial"/>
                <a:sym typeface="Arial"/>
                <a:hlinkClick r:id="rId5"/>
              </a:rPr>
              <a:t>https://youtu.be/9IAfqFGM56w?t=153</a:t>
            </a:r>
            <a:endParaRPr sz="1400" b="0" i="0" u="none" strike="noStrike" cap="none">
              <a:solidFill>
                <a:srgbClr val="595959"/>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2"/>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sp>
        <p:nvSpPr>
          <p:cNvPr id="214" name="Google Shape;214;p22"/>
          <p:cNvSpPr txBox="1">
            <a:spLocks noGrp="1"/>
          </p:cNvSpPr>
          <p:nvPr>
            <p:ph type="body" idx="1"/>
          </p:nvPr>
        </p:nvSpPr>
        <p:spPr>
          <a:xfrm>
            <a:off x="528983" y="1685925"/>
            <a:ext cx="4757392" cy="4171945"/>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Clr>
                <a:srgbClr val="595959"/>
              </a:buClr>
              <a:buSzPts val="1800"/>
              <a:buChar char="◼"/>
            </a:pPr>
            <a:r>
              <a:rPr lang="es" sz="1800"/>
              <a:t>Se puede elegir cualquier contraseña con 3 números, entre 0 y 39.</a:t>
            </a:r>
            <a:endParaRPr/>
          </a:p>
          <a:p>
            <a:pPr marL="228600" lvl="0" indent="-228600" algn="l" rtl="0">
              <a:lnSpc>
                <a:spcPct val="130000"/>
              </a:lnSpc>
              <a:spcBef>
                <a:spcPts val="600"/>
              </a:spcBef>
              <a:spcAft>
                <a:spcPts val="0"/>
              </a:spcAft>
              <a:buClr>
                <a:srgbClr val="595959"/>
              </a:buClr>
              <a:buSzPts val="1800"/>
              <a:buChar char="◼"/>
            </a:pPr>
            <a:r>
              <a:rPr lang="es" sz="1800"/>
              <a:t>La contraseña admite cifras repetidas</a:t>
            </a:r>
            <a:endParaRPr/>
          </a:p>
          <a:p>
            <a:pPr marL="228600" lvl="0" indent="-228600" algn="l" rtl="0">
              <a:lnSpc>
                <a:spcPct val="130000"/>
              </a:lnSpc>
              <a:spcBef>
                <a:spcPts val="600"/>
              </a:spcBef>
              <a:spcAft>
                <a:spcPts val="0"/>
              </a:spcAft>
              <a:buClr>
                <a:srgbClr val="595959"/>
              </a:buClr>
              <a:buSzPts val="1800"/>
              <a:buChar char="◼"/>
            </a:pPr>
            <a:r>
              <a:rPr lang="es" sz="1800"/>
              <a:t>Para introducir la contraseña: ver el vídeo</a:t>
            </a:r>
            <a:endParaRPr/>
          </a:p>
          <a:p>
            <a:pPr marL="228600" lvl="0" indent="-114300" algn="l" rtl="0">
              <a:lnSpc>
                <a:spcPct val="130000"/>
              </a:lnSpc>
              <a:spcBef>
                <a:spcPts val="600"/>
              </a:spcBef>
              <a:spcAft>
                <a:spcPts val="0"/>
              </a:spcAft>
              <a:buClr>
                <a:srgbClr val="595959"/>
              </a:buClr>
              <a:buSzPts val="1800"/>
              <a:buNone/>
            </a:pPr>
            <a:endParaRPr sz="1800"/>
          </a:p>
          <a:p>
            <a:pPr marL="228600" lvl="0" indent="-114300" algn="l" rtl="0">
              <a:lnSpc>
                <a:spcPct val="130000"/>
              </a:lnSpc>
              <a:spcBef>
                <a:spcPts val="600"/>
              </a:spcBef>
              <a:spcAft>
                <a:spcPts val="0"/>
              </a:spcAft>
              <a:buSzPts val="1800"/>
              <a:buNone/>
            </a:pPr>
            <a:endParaRPr sz="1800"/>
          </a:p>
        </p:txBody>
      </p:sp>
      <p:sp>
        <p:nvSpPr>
          <p:cNvPr id="215" name="Google Shape;215;p22">
            <a:hlinkClick r:id="rId3"/>
          </p:cNvPr>
          <p:cNvSpPr txBox="1"/>
          <p:nvPr/>
        </p:nvSpPr>
        <p:spPr>
          <a:xfrm>
            <a:off x="4968463" y="5985288"/>
            <a:ext cx="40730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sng" strike="noStrike" cap="none">
                <a:solidFill>
                  <a:schemeClr val="hlink"/>
                </a:solidFill>
                <a:latin typeface="Arial"/>
                <a:ea typeface="Arial"/>
                <a:cs typeface="Arial"/>
                <a:sym typeface="Arial"/>
                <a:hlinkClick r:id="rId4"/>
              </a:rPr>
              <a:t>https://youtu.be/ednwKwSu7dw</a:t>
            </a:r>
            <a:r>
              <a:rPr lang="es" sz="1400" b="0" i="0" u="none" strike="noStrike" cap="none">
                <a:solidFill>
                  <a:srgbClr val="59595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16" name="Google Shape;216;p22"/>
          <p:cNvSpPr txBox="1"/>
          <p:nvPr/>
        </p:nvSpPr>
        <p:spPr>
          <a:xfrm>
            <a:off x="469563" y="1189175"/>
            <a:ext cx="4816812" cy="369332"/>
          </a:xfrm>
          <a:prstGeom prst="rect">
            <a:avLst/>
          </a:prstGeom>
          <a:solidFill>
            <a:srgbClr val="7030A0">
              <a:alpha val="14509"/>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rgbClr val="000000"/>
                </a:solidFill>
                <a:latin typeface="Avenir"/>
                <a:ea typeface="Avenir"/>
                <a:cs typeface="Avenir"/>
                <a:sym typeface="Avenir"/>
              </a:rPr>
              <a:t>Candado </a:t>
            </a:r>
            <a:r>
              <a:rPr lang="es" sz="1800" b="1">
                <a:latin typeface="Avenir"/>
                <a:ea typeface="Avenir"/>
                <a:cs typeface="Avenir"/>
                <a:sym typeface="Avenir"/>
              </a:rPr>
              <a:t>5 </a:t>
            </a:r>
            <a:r>
              <a:rPr lang="es" sz="1800" b="1" i="0" u="none" strike="noStrike" cap="none">
                <a:solidFill>
                  <a:srgbClr val="000000"/>
                </a:solidFill>
                <a:latin typeface="Avenir"/>
                <a:ea typeface="Avenir"/>
                <a:cs typeface="Avenir"/>
                <a:sym typeface="Avenir"/>
              </a:rPr>
              <a:t>: </a:t>
            </a:r>
            <a:r>
              <a:rPr lang="es" sz="1800" i="0" u="none" strike="noStrike" cap="none">
                <a:solidFill>
                  <a:srgbClr val="000000"/>
                </a:solidFill>
                <a:latin typeface="Avenir"/>
                <a:ea typeface="Avenir"/>
                <a:cs typeface="Avenir"/>
                <a:sym typeface="Avenir"/>
              </a:rPr>
              <a:t>Candado de Caja fuerte</a:t>
            </a:r>
            <a:endParaRPr sz="1400" i="0" u="none" strike="noStrike" cap="none">
              <a:solidFill>
                <a:srgbClr val="000000"/>
              </a:solidFill>
              <a:latin typeface="Avenir"/>
              <a:ea typeface="Avenir"/>
              <a:cs typeface="Avenir"/>
              <a:sym typeface="Avenir"/>
            </a:endParaRPr>
          </a:p>
        </p:txBody>
      </p:sp>
      <p:sp>
        <p:nvSpPr>
          <p:cNvPr id="217" name="Google Shape;217;p22"/>
          <p:cNvSpPr/>
          <p:nvPr/>
        </p:nvSpPr>
        <p:spPr>
          <a:xfrm>
            <a:off x="6543674" y="2357437"/>
            <a:ext cx="1953957" cy="2043057"/>
          </a:xfrm>
          <a:custGeom>
            <a:avLst/>
            <a:gdLst/>
            <a:ahLst/>
            <a:cxnLst/>
            <a:rect l="l" t="t" r="r" b="b"/>
            <a:pathLst>
              <a:path w="2861335" h="2861335" extrusionOk="0">
                <a:moveTo>
                  <a:pt x="0" y="0"/>
                </a:moveTo>
                <a:lnTo>
                  <a:pt x="2861335" y="0"/>
                </a:lnTo>
                <a:lnTo>
                  <a:pt x="2861335" y="2861336"/>
                </a:lnTo>
                <a:lnTo>
                  <a:pt x="0" y="2861336"/>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pic>
        <p:nvPicPr>
          <p:cNvPr id="218" name="Google Shape;218;p22" title="Cómo usar candado Master Lock de combinación modelo 1500D"/>
          <p:cNvPicPr preferRelativeResize="0"/>
          <p:nvPr/>
        </p:nvPicPr>
        <p:blipFill rotWithShape="1">
          <a:blip r:embed="rId6">
            <a:alphaModFix/>
          </a:blip>
          <a:srcRect/>
          <a:stretch/>
        </p:blipFill>
        <p:spPr>
          <a:xfrm>
            <a:off x="539154" y="3771897"/>
            <a:ext cx="4419138" cy="24948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sp>
        <p:nvSpPr>
          <p:cNvPr id="224" name="Google Shape;224;p23"/>
          <p:cNvSpPr txBox="1">
            <a:spLocks noGrp="1"/>
          </p:cNvSpPr>
          <p:nvPr>
            <p:ph type="body" idx="1"/>
          </p:nvPr>
        </p:nvSpPr>
        <p:spPr>
          <a:xfrm>
            <a:off x="528983" y="1685925"/>
            <a:ext cx="4757400" cy="4171800"/>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Clr>
                <a:srgbClr val="595959"/>
              </a:buClr>
              <a:buSzPts val="1800"/>
              <a:buChar char="◼"/>
            </a:pPr>
            <a:r>
              <a:rPr lang="es" sz="1800"/>
              <a:t>Se puede elegir cualquier contraseña con 4 números, letras y caracteres especiales.</a:t>
            </a:r>
            <a:endParaRPr/>
          </a:p>
          <a:p>
            <a:pPr marL="228600" lvl="0" indent="-228600" algn="l" rtl="0">
              <a:lnSpc>
                <a:spcPct val="130000"/>
              </a:lnSpc>
              <a:spcBef>
                <a:spcPts val="600"/>
              </a:spcBef>
              <a:spcAft>
                <a:spcPts val="0"/>
              </a:spcAft>
              <a:buClr>
                <a:srgbClr val="595959"/>
              </a:buClr>
              <a:buSzPts val="1800"/>
              <a:buChar char="◼"/>
            </a:pPr>
            <a:r>
              <a:rPr lang="es" sz="1800"/>
              <a:t>La contraseña admite elementos repetidos</a:t>
            </a:r>
            <a:endParaRPr sz="1800"/>
          </a:p>
          <a:p>
            <a:pPr marL="228600" lvl="0" indent="-228600" algn="l" rtl="0">
              <a:lnSpc>
                <a:spcPct val="130000"/>
              </a:lnSpc>
              <a:spcBef>
                <a:spcPts val="600"/>
              </a:spcBef>
              <a:spcAft>
                <a:spcPts val="0"/>
              </a:spcAft>
              <a:buClr>
                <a:srgbClr val="595959"/>
              </a:buClr>
              <a:buSzPts val="1800"/>
              <a:buChar char="◼"/>
            </a:pPr>
            <a:r>
              <a:rPr lang="es" sz="1800"/>
              <a:t>Sólo están disponibles 10 elementos en cada disco.</a:t>
            </a:r>
            <a:endParaRPr/>
          </a:p>
          <a:p>
            <a:pPr marL="228600" lvl="0" indent="-228600" algn="l" rtl="0">
              <a:lnSpc>
                <a:spcPct val="130000"/>
              </a:lnSpc>
              <a:spcBef>
                <a:spcPts val="600"/>
              </a:spcBef>
              <a:spcAft>
                <a:spcPts val="0"/>
              </a:spcAft>
              <a:buClr>
                <a:srgbClr val="595959"/>
              </a:buClr>
              <a:buSzPts val="1800"/>
              <a:buChar char="◼"/>
            </a:pPr>
            <a:r>
              <a:rPr lang="es" sz="1800"/>
              <a:t>Hay elementos repetidos en los distintos discos.</a:t>
            </a:r>
            <a:endParaRPr/>
          </a:p>
          <a:p>
            <a:pPr marL="228600" lvl="0" indent="-228600" algn="l" rtl="0">
              <a:lnSpc>
                <a:spcPct val="130000"/>
              </a:lnSpc>
              <a:spcBef>
                <a:spcPts val="600"/>
              </a:spcBef>
              <a:spcAft>
                <a:spcPts val="0"/>
              </a:spcAft>
              <a:buClr>
                <a:srgbClr val="595959"/>
              </a:buClr>
              <a:buSzPts val="1800"/>
              <a:buChar char="◼"/>
            </a:pPr>
            <a:r>
              <a:rPr lang="es" sz="1800"/>
              <a:t>Para abrirlo es necesario que se muevan los discos de forma que la contraseña aparezca en la posición contigua a la pestaña.</a:t>
            </a:r>
            <a:endParaRPr sz="1800"/>
          </a:p>
          <a:p>
            <a:pPr marL="457200" lvl="0" indent="0" algn="l" rtl="0">
              <a:lnSpc>
                <a:spcPct val="130000"/>
              </a:lnSpc>
              <a:spcBef>
                <a:spcPts val="600"/>
              </a:spcBef>
              <a:spcAft>
                <a:spcPts val="0"/>
              </a:spcAft>
              <a:buNone/>
            </a:pPr>
            <a:endParaRPr/>
          </a:p>
          <a:p>
            <a:pPr marL="228600" lvl="0" indent="-114300" algn="l" rtl="0">
              <a:lnSpc>
                <a:spcPct val="130000"/>
              </a:lnSpc>
              <a:spcBef>
                <a:spcPts val="600"/>
              </a:spcBef>
              <a:spcAft>
                <a:spcPts val="0"/>
              </a:spcAft>
              <a:buClr>
                <a:srgbClr val="595959"/>
              </a:buClr>
              <a:buSzPts val="1800"/>
              <a:buNone/>
            </a:pPr>
            <a:endParaRPr sz="1800"/>
          </a:p>
          <a:p>
            <a:pPr marL="228600" lvl="0" indent="-114300" algn="l" rtl="0">
              <a:lnSpc>
                <a:spcPct val="130000"/>
              </a:lnSpc>
              <a:spcBef>
                <a:spcPts val="600"/>
              </a:spcBef>
              <a:spcAft>
                <a:spcPts val="0"/>
              </a:spcAft>
              <a:buSzPts val="1800"/>
              <a:buNone/>
            </a:pPr>
            <a:endParaRPr sz="1800"/>
          </a:p>
        </p:txBody>
      </p:sp>
      <p:sp>
        <p:nvSpPr>
          <p:cNvPr id="225" name="Google Shape;225;p23"/>
          <p:cNvSpPr txBox="1"/>
          <p:nvPr/>
        </p:nvSpPr>
        <p:spPr>
          <a:xfrm>
            <a:off x="469582" y="1189175"/>
            <a:ext cx="7541400" cy="369300"/>
          </a:xfrm>
          <a:prstGeom prst="rect">
            <a:avLst/>
          </a:prstGeom>
          <a:solidFill>
            <a:srgbClr val="CFE2F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rgbClr val="000000"/>
                </a:solidFill>
                <a:latin typeface="Avenir"/>
                <a:ea typeface="Avenir"/>
                <a:cs typeface="Avenir"/>
                <a:sym typeface="Avenir"/>
              </a:rPr>
              <a:t>Candado </a:t>
            </a:r>
            <a:r>
              <a:rPr lang="es" sz="1800" b="1">
                <a:latin typeface="Avenir"/>
                <a:ea typeface="Avenir"/>
                <a:cs typeface="Avenir"/>
                <a:sym typeface="Avenir"/>
              </a:rPr>
              <a:t>6 </a:t>
            </a:r>
            <a:r>
              <a:rPr lang="es" sz="1800" b="1" i="0" u="none" strike="noStrike" cap="none">
                <a:solidFill>
                  <a:srgbClr val="000000"/>
                </a:solidFill>
                <a:latin typeface="Avenir"/>
                <a:ea typeface="Avenir"/>
                <a:cs typeface="Avenir"/>
                <a:sym typeface="Avenir"/>
              </a:rPr>
              <a:t>: </a:t>
            </a:r>
            <a:r>
              <a:rPr lang="es" sz="1800" i="0" u="none" strike="noStrike" cap="none">
                <a:solidFill>
                  <a:srgbClr val="000000"/>
                </a:solidFill>
                <a:latin typeface="Avenir"/>
                <a:ea typeface="Avenir"/>
                <a:cs typeface="Avenir"/>
                <a:sym typeface="Avenir"/>
              </a:rPr>
              <a:t>Candado </a:t>
            </a:r>
            <a:r>
              <a:rPr lang="es" sz="1800">
                <a:latin typeface="Avenir"/>
                <a:ea typeface="Avenir"/>
                <a:cs typeface="Avenir"/>
                <a:sym typeface="Avenir"/>
              </a:rPr>
              <a:t>con números, letras y caracteres especiales</a:t>
            </a:r>
            <a:endParaRPr sz="1400" i="0" u="none" strike="noStrike" cap="none">
              <a:solidFill>
                <a:srgbClr val="000000"/>
              </a:solidFill>
              <a:latin typeface="Avenir"/>
              <a:ea typeface="Avenir"/>
              <a:cs typeface="Avenir"/>
              <a:sym typeface="Avenir"/>
            </a:endParaRPr>
          </a:p>
        </p:txBody>
      </p:sp>
      <p:pic>
        <p:nvPicPr>
          <p:cNvPr id="226" name="Google Shape;226;p23"/>
          <p:cNvPicPr preferRelativeResize="0"/>
          <p:nvPr/>
        </p:nvPicPr>
        <p:blipFill>
          <a:blip r:embed="rId3">
            <a:alphaModFix/>
          </a:blip>
          <a:stretch>
            <a:fillRect/>
          </a:stretch>
        </p:blipFill>
        <p:spPr>
          <a:xfrm>
            <a:off x="6440033" y="2686303"/>
            <a:ext cx="1685925" cy="157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4"/>
          <p:cNvSpPr txBox="1">
            <a:spLocks noGrp="1"/>
          </p:cNvSpPr>
          <p:nvPr>
            <p:ph type="body" idx="1"/>
          </p:nvPr>
        </p:nvSpPr>
        <p:spPr>
          <a:xfrm>
            <a:off x="373071" y="1932836"/>
            <a:ext cx="8397900" cy="2143500"/>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0"/>
              </a:spcBef>
              <a:spcAft>
                <a:spcPts val="0"/>
              </a:spcAft>
              <a:buSzPts val="2800"/>
              <a:buNone/>
            </a:pPr>
            <a:r>
              <a:rPr lang="es" sz="2800" b="1" i="1"/>
              <a:t>Q </a:t>
            </a:r>
            <a:r>
              <a:rPr lang="es" sz="2800" b="1" baseline="-25000"/>
              <a:t>1 </a:t>
            </a:r>
            <a:r>
              <a:rPr lang="es" sz="2800" b="1"/>
              <a:t>: ¿Cuántos códigos distintos admite cada candado?</a:t>
            </a:r>
            <a:endParaRPr/>
          </a:p>
          <a:p>
            <a:pPr marL="228600" lvl="0" indent="-101600" algn="l" rtl="0">
              <a:lnSpc>
                <a:spcPct val="130000"/>
              </a:lnSpc>
              <a:spcBef>
                <a:spcPts val="600"/>
              </a:spcBef>
              <a:spcAft>
                <a:spcPts val="0"/>
              </a:spcAft>
              <a:buSzPts val="2000"/>
              <a:buNone/>
            </a:pPr>
            <a:endParaRPr/>
          </a:p>
        </p:txBody>
      </p:sp>
      <p:sp>
        <p:nvSpPr>
          <p:cNvPr id="233" name="Google Shape;233;p24"/>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pic>
        <p:nvPicPr>
          <p:cNvPr id="234" name="Google Shape;234;p24" descr="Imagen que contiene tabla, interior, diferente, artículos&#10;&#10;Descripción generada automáticamente"/>
          <p:cNvPicPr preferRelativeResize="0"/>
          <p:nvPr/>
        </p:nvPicPr>
        <p:blipFill rotWithShape="1">
          <a:blip r:embed="rId3">
            <a:alphaModFix/>
          </a:blip>
          <a:srcRect b="21352"/>
          <a:stretch/>
        </p:blipFill>
        <p:spPr>
          <a:xfrm>
            <a:off x="1465919" y="2933084"/>
            <a:ext cx="6212161" cy="13245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5"/>
          <p:cNvSpPr txBox="1">
            <a:spLocks noGrp="1"/>
          </p:cNvSpPr>
          <p:nvPr>
            <p:ph type="body" idx="1"/>
          </p:nvPr>
        </p:nvSpPr>
        <p:spPr>
          <a:xfrm>
            <a:off x="460394" y="1247036"/>
            <a:ext cx="8397857" cy="2143372"/>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Font typeface="Avenir"/>
              <a:buChar char="◼"/>
            </a:pPr>
            <a:r>
              <a:rPr lang="es"/>
              <a:t>Puesta en común de las respuestas encontradas en Q1</a:t>
            </a:r>
            <a:endParaRPr b="1">
              <a:solidFill>
                <a:srgbClr val="7030A0"/>
              </a:solidFill>
            </a:endParaRPr>
          </a:p>
        </p:txBody>
      </p:sp>
      <p:sp>
        <p:nvSpPr>
          <p:cNvPr id="240" name="Google Shape;240;p25"/>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pic>
        <p:nvPicPr>
          <p:cNvPr id="241" name="Google Shape;241;p25" descr="Free Vectors | whiteboard frame"/>
          <p:cNvPicPr preferRelativeResize="0"/>
          <p:nvPr/>
        </p:nvPicPr>
        <p:blipFill rotWithShape="1">
          <a:blip r:embed="rId3">
            <a:alphaModFix/>
          </a:blip>
          <a:srcRect/>
          <a:stretch/>
        </p:blipFill>
        <p:spPr>
          <a:xfrm>
            <a:off x="575774" y="1814101"/>
            <a:ext cx="7540799" cy="4652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45"/>
        <p:cNvGrpSpPr/>
        <p:nvPr/>
      </p:nvGrpSpPr>
      <p:grpSpPr>
        <a:xfrm>
          <a:off x="0" y="0"/>
          <a:ext cx="0" cy="0"/>
          <a:chOff x="0" y="0"/>
          <a:chExt cx="0" cy="0"/>
        </a:xfrm>
      </p:grpSpPr>
      <p:sp>
        <p:nvSpPr>
          <p:cNvPr id="246" name="Google Shape;246;p26"/>
          <p:cNvSpPr txBox="1">
            <a:spLocks noGrp="1"/>
          </p:cNvSpPr>
          <p:nvPr>
            <p:ph type="body" idx="1"/>
          </p:nvPr>
        </p:nvSpPr>
        <p:spPr>
          <a:xfrm>
            <a:off x="460394" y="1247036"/>
            <a:ext cx="8397900" cy="2143500"/>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Char char="◼"/>
            </a:pPr>
            <a:r>
              <a:rPr lang="es"/>
              <a:t>Puesta en común de las respuestas encontradas en Q1</a:t>
            </a:r>
            <a:endParaRPr b="1">
              <a:solidFill>
                <a:srgbClr val="7030A0"/>
              </a:solidFill>
            </a:endParaRPr>
          </a:p>
        </p:txBody>
      </p:sp>
      <p:sp>
        <p:nvSpPr>
          <p:cNvPr id="247" name="Google Shape;247;p26"/>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grpSp>
        <p:nvGrpSpPr>
          <p:cNvPr id="248" name="Google Shape;248;p26"/>
          <p:cNvGrpSpPr/>
          <p:nvPr/>
        </p:nvGrpSpPr>
        <p:grpSpPr>
          <a:xfrm>
            <a:off x="1214079" y="2025589"/>
            <a:ext cx="6288810" cy="3880039"/>
            <a:chOff x="271837" y="2031639"/>
            <a:chExt cx="3908035" cy="2343443"/>
          </a:xfrm>
        </p:grpSpPr>
        <p:pic>
          <p:nvPicPr>
            <p:cNvPr id="249" name="Google Shape;249;p26" descr="Free Vectors | whiteboard frame"/>
            <p:cNvPicPr preferRelativeResize="0"/>
            <p:nvPr/>
          </p:nvPicPr>
          <p:blipFill rotWithShape="1">
            <a:blip r:embed="rId3">
              <a:alphaModFix/>
            </a:blip>
            <a:srcRect/>
            <a:stretch/>
          </p:blipFill>
          <p:spPr>
            <a:xfrm>
              <a:off x="271837" y="2031639"/>
              <a:ext cx="3908035" cy="2343443"/>
            </a:xfrm>
            <a:prstGeom prst="rect">
              <a:avLst/>
            </a:prstGeom>
            <a:noFill/>
            <a:ln>
              <a:noFill/>
            </a:ln>
          </p:spPr>
        </p:pic>
        <p:sp>
          <p:nvSpPr>
            <p:cNvPr id="250" name="Google Shape;250;p26"/>
            <p:cNvSpPr/>
            <p:nvPr/>
          </p:nvSpPr>
          <p:spPr>
            <a:xfrm>
              <a:off x="511528" y="2357032"/>
              <a:ext cx="3605035" cy="223068"/>
            </a:xfrm>
            <a:custGeom>
              <a:avLst/>
              <a:gdLst/>
              <a:ahLst/>
              <a:cxnLst/>
              <a:rect l="l" t="t" r="r" b="b"/>
              <a:pathLst>
                <a:path w="3605035" h="223068" extrusionOk="0">
                  <a:moveTo>
                    <a:pt x="0" y="0"/>
                  </a:moveTo>
                  <a:cubicBezTo>
                    <a:pt x="144409" y="-35405"/>
                    <a:pt x="287784" y="10178"/>
                    <a:pt x="551055" y="0"/>
                  </a:cubicBezTo>
                  <a:cubicBezTo>
                    <a:pt x="814326" y="-10178"/>
                    <a:pt x="867533" y="10017"/>
                    <a:pt x="1102111" y="0"/>
                  </a:cubicBezTo>
                  <a:cubicBezTo>
                    <a:pt x="1336689" y="-10017"/>
                    <a:pt x="1500061" y="2803"/>
                    <a:pt x="1689216" y="0"/>
                  </a:cubicBezTo>
                  <a:cubicBezTo>
                    <a:pt x="1878372" y="-2803"/>
                    <a:pt x="2012354" y="36077"/>
                    <a:pt x="2096070" y="0"/>
                  </a:cubicBezTo>
                  <a:cubicBezTo>
                    <a:pt x="2179786" y="-36077"/>
                    <a:pt x="2370763" y="45257"/>
                    <a:pt x="2502924" y="0"/>
                  </a:cubicBezTo>
                  <a:cubicBezTo>
                    <a:pt x="2635085" y="-45257"/>
                    <a:pt x="2833321" y="5221"/>
                    <a:pt x="2945829" y="0"/>
                  </a:cubicBezTo>
                  <a:cubicBezTo>
                    <a:pt x="3058338" y="-5221"/>
                    <a:pt x="3345857" y="52023"/>
                    <a:pt x="3605035" y="0"/>
                  </a:cubicBezTo>
                  <a:cubicBezTo>
                    <a:pt x="3605054" y="46906"/>
                    <a:pt x="3583547" y="123447"/>
                    <a:pt x="3605035" y="223068"/>
                  </a:cubicBezTo>
                  <a:cubicBezTo>
                    <a:pt x="3461733" y="244143"/>
                    <a:pt x="3260523" y="217709"/>
                    <a:pt x="3090030" y="223068"/>
                  </a:cubicBezTo>
                  <a:cubicBezTo>
                    <a:pt x="2919538" y="228427"/>
                    <a:pt x="2779029" y="178225"/>
                    <a:pt x="2538975" y="223068"/>
                  </a:cubicBezTo>
                  <a:cubicBezTo>
                    <a:pt x="2298921" y="267911"/>
                    <a:pt x="2298725" y="174002"/>
                    <a:pt x="2096070" y="223068"/>
                  </a:cubicBezTo>
                  <a:cubicBezTo>
                    <a:pt x="1893415" y="272134"/>
                    <a:pt x="1732520" y="200127"/>
                    <a:pt x="1581065" y="223068"/>
                  </a:cubicBezTo>
                  <a:cubicBezTo>
                    <a:pt x="1429611" y="246009"/>
                    <a:pt x="1325803" y="179249"/>
                    <a:pt x="1138161" y="223068"/>
                  </a:cubicBezTo>
                  <a:cubicBezTo>
                    <a:pt x="950519" y="266887"/>
                    <a:pt x="832095" y="177396"/>
                    <a:pt x="731307" y="223068"/>
                  </a:cubicBezTo>
                  <a:cubicBezTo>
                    <a:pt x="630519" y="268740"/>
                    <a:pt x="359530" y="174378"/>
                    <a:pt x="0" y="223068"/>
                  </a:cubicBezTo>
                  <a:cubicBezTo>
                    <a:pt x="-3064" y="128565"/>
                    <a:pt x="24028" y="110757"/>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b="1" i="0" u="none" strike="noStrike" cap="none">
                  <a:solidFill>
                    <a:srgbClr val="7030A0"/>
                  </a:solidFill>
                  <a:latin typeface="Avenir"/>
                  <a:ea typeface="Avenir"/>
                  <a:cs typeface="Avenir"/>
                  <a:sym typeface="Avenir"/>
                </a:rPr>
                <a:t>Hay candados equivalentes</a:t>
              </a:r>
              <a:endParaRPr sz="1200" b="1" i="0" u="none" strike="noStrike" cap="none">
                <a:solidFill>
                  <a:srgbClr val="000000"/>
                </a:solidFill>
                <a:latin typeface="Avenir"/>
                <a:ea typeface="Avenir"/>
                <a:cs typeface="Avenir"/>
                <a:sym typeface="Avenir"/>
              </a:endParaRPr>
            </a:p>
          </p:txBody>
        </p:sp>
      </p:grpSp>
      <p:sp>
        <p:nvSpPr>
          <p:cNvPr id="251" name="Google Shape;251;p26"/>
          <p:cNvSpPr/>
          <p:nvPr/>
        </p:nvSpPr>
        <p:spPr>
          <a:xfrm>
            <a:off x="4751307" y="2179894"/>
            <a:ext cx="717487" cy="751360"/>
          </a:xfrm>
          <a:custGeom>
            <a:avLst/>
            <a:gdLst/>
            <a:ahLst/>
            <a:cxnLst/>
            <a:rect l="l" t="t" r="r" b="b"/>
            <a:pathLst>
              <a:path w="2539776" h="2782816" extrusionOk="0">
                <a:moveTo>
                  <a:pt x="0" y="0"/>
                </a:moveTo>
                <a:lnTo>
                  <a:pt x="2539776" y="0"/>
                </a:lnTo>
                <a:lnTo>
                  <a:pt x="2539776" y="2782816"/>
                </a:lnTo>
                <a:lnTo>
                  <a:pt x="0" y="2782816"/>
                </a:lnTo>
                <a:lnTo>
                  <a:pt x="0" y="0"/>
                </a:lnTo>
                <a:close/>
              </a:path>
            </a:pathLst>
          </a:custGeom>
          <a:blipFill rotWithShape="1">
            <a:blip r:embed="rId4">
              <a:alphaModFix/>
            </a:blip>
            <a:stretch>
              <a:fillRect l="-3609" t="-15239" r="-78247" b="-34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52" name="Google Shape;252;p26"/>
          <p:cNvSpPr/>
          <p:nvPr/>
        </p:nvSpPr>
        <p:spPr>
          <a:xfrm>
            <a:off x="5716939" y="2208058"/>
            <a:ext cx="719322" cy="756022"/>
          </a:xfrm>
          <a:custGeom>
            <a:avLst/>
            <a:gdLst/>
            <a:ahLst/>
            <a:cxnLst/>
            <a:rect l="l" t="t" r="r" b="b"/>
            <a:pathLst>
              <a:path w="2936009" h="2936009" extrusionOk="0">
                <a:moveTo>
                  <a:pt x="0" y="0"/>
                </a:moveTo>
                <a:lnTo>
                  <a:pt x="2936009" y="0"/>
                </a:lnTo>
                <a:lnTo>
                  <a:pt x="2936009" y="2936010"/>
                </a:lnTo>
                <a:lnTo>
                  <a:pt x="0" y="293601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53" name="Google Shape;253;p26"/>
          <p:cNvSpPr/>
          <p:nvPr/>
        </p:nvSpPr>
        <p:spPr>
          <a:xfrm>
            <a:off x="1599798" y="3246177"/>
            <a:ext cx="4240198" cy="369332"/>
          </a:xfrm>
          <a:custGeom>
            <a:avLst/>
            <a:gdLst/>
            <a:ahLst/>
            <a:cxnLst/>
            <a:rect l="l" t="t" r="r" b="b"/>
            <a:pathLst>
              <a:path w="4240198" h="369332" extrusionOk="0">
                <a:moveTo>
                  <a:pt x="0" y="0"/>
                </a:moveTo>
                <a:cubicBezTo>
                  <a:pt x="129873" y="-18891"/>
                  <a:pt x="361051" y="11791"/>
                  <a:pt x="572427" y="0"/>
                </a:cubicBezTo>
                <a:cubicBezTo>
                  <a:pt x="783803" y="-11791"/>
                  <a:pt x="902014" y="45349"/>
                  <a:pt x="1144853" y="0"/>
                </a:cubicBezTo>
                <a:cubicBezTo>
                  <a:pt x="1387692" y="-45349"/>
                  <a:pt x="1556747" y="48060"/>
                  <a:pt x="1759682" y="0"/>
                </a:cubicBezTo>
                <a:cubicBezTo>
                  <a:pt x="1962617" y="-48060"/>
                  <a:pt x="2003472" y="35221"/>
                  <a:pt x="2162501" y="0"/>
                </a:cubicBezTo>
                <a:cubicBezTo>
                  <a:pt x="2321530" y="-35221"/>
                  <a:pt x="2375707" y="17383"/>
                  <a:pt x="2565320" y="0"/>
                </a:cubicBezTo>
                <a:cubicBezTo>
                  <a:pt x="2754933" y="-17383"/>
                  <a:pt x="2874679" y="25254"/>
                  <a:pt x="3010541" y="0"/>
                </a:cubicBezTo>
                <a:cubicBezTo>
                  <a:pt x="3146403" y="-25254"/>
                  <a:pt x="3299887" y="21367"/>
                  <a:pt x="3455761" y="0"/>
                </a:cubicBezTo>
                <a:cubicBezTo>
                  <a:pt x="3611635" y="-21367"/>
                  <a:pt x="3955163" y="31865"/>
                  <a:pt x="4240198" y="0"/>
                </a:cubicBezTo>
                <a:cubicBezTo>
                  <a:pt x="4267740" y="164922"/>
                  <a:pt x="4205588" y="274453"/>
                  <a:pt x="4240198" y="369332"/>
                </a:cubicBezTo>
                <a:cubicBezTo>
                  <a:pt x="4126409" y="378379"/>
                  <a:pt x="3910162" y="363727"/>
                  <a:pt x="3710173" y="369332"/>
                </a:cubicBezTo>
                <a:cubicBezTo>
                  <a:pt x="3510184" y="374937"/>
                  <a:pt x="3358220" y="345226"/>
                  <a:pt x="3264952" y="369332"/>
                </a:cubicBezTo>
                <a:cubicBezTo>
                  <a:pt x="3171684" y="393438"/>
                  <a:pt x="2955274" y="349777"/>
                  <a:pt x="2734928" y="369332"/>
                </a:cubicBezTo>
                <a:cubicBezTo>
                  <a:pt x="2514582" y="388887"/>
                  <a:pt x="2415255" y="368605"/>
                  <a:pt x="2289707" y="369332"/>
                </a:cubicBezTo>
                <a:cubicBezTo>
                  <a:pt x="2164159" y="370059"/>
                  <a:pt x="2087062" y="354049"/>
                  <a:pt x="1886888" y="369332"/>
                </a:cubicBezTo>
                <a:cubicBezTo>
                  <a:pt x="1686714" y="384615"/>
                  <a:pt x="1436648" y="366972"/>
                  <a:pt x="1314461" y="369332"/>
                </a:cubicBezTo>
                <a:cubicBezTo>
                  <a:pt x="1192274" y="371692"/>
                  <a:pt x="943232" y="323689"/>
                  <a:pt x="699633" y="369332"/>
                </a:cubicBezTo>
                <a:cubicBezTo>
                  <a:pt x="456034" y="414975"/>
                  <a:pt x="154133" y="354419"/>
                  <a:pt x="0" y="369332"/>
                </a:cubicBezTo>
                <a:cubicBezTo>
                  <a:pt x="-20753" y="194689"/>
                  <a:pt x="25735" y="106778"/>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b="1" i="0" u="none" strike="noStrike" cap="none">
                <a:solidFill>
                  <a:srgbClr val="7030A0"/>
                </a:solidFill>
                <a:latin typeface="Avenir"/>
                <a:ea typeface="Avenir"/>
                <a:cs typeface="Avenir"/>
                <a:sym typeface="Avenir"/>
              </a:rPr>
              <a:t>Hay candados difíciles de introducir los códigos</a:t>
            </a:r>
            <a:endParaRPr sz="1200" i="0" u="none" strike="noStrike" cap="none">
              <a:solidFill>
                <a:srgbClr val="000000"/>
              </a:solidFill>
              <a:latin typeface="Avenir"/>
              <a:ea typeface="Avenir"/>
              <a:cs typeface="Avenir"/>
              <a:sym typeface="Avenir"/>
            </a:endParaRPr>
          </a:p>
        </p:txBody>
      </p:sp>
      <p:sp>
        <p:nvSpPr>
          <p:cNvPr id="254" name="Google Shape;254;p26"/>
          <p:cNvSpPr/>
          <p:nvPr/>
        </p:nvSpPr>
        <p:spPr>
          <a:xfrm rot="-176140">
            <a:off x="5929255" y="2990514"/>
            <a:ext cx="421302" cy="717167"/>
          </a:xfrm>
          <a:custGeom>
            <a:avLst/>
            <a:gdLst/>
            <a:ahLst/>
            <a:cxnLst/>
            <a:rect l="l" t="t" r="r" b="b"/>
            <a:pathLst>
              <a:path w="2157687" h="3672953" extrusionOk="0">
                <a:moveTo>
                  <a:pt x="0" y="0"/>
                </a:moveTo>
                <a:lnTo>
                  <a:pt x="2157688" y="0"/>
                </a:lnTo>
                <a:lnTo>
                  <a:pt x="2157688" y="3672953"/>
                </a:lnTo>
                <a:lnTo>
                  <a:pt x="0" y="3672953"/>
                </a:lnTo>
                <a:lnTo>
                  <a:pt x="0" y="0"/>
                </a:lnTo>
                <a:close/>
              </a:path>
            </a:pathLst>
          </a:custGeom>
          <a:blipFill rotWithShape="1">
            <a:blip r:embed="rId6">
              <a:alphaModFix/>
            </a:blip>
            <a:stretch>
              <a:fillRect t="-8769" r="-99956" b="-86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55" name="Google Shape;255;p26"/>
          <p:cNvSpPr/>
          <p:nvPr/>
        </p:nvSpPr>
        <p:spPr>
          <a:xfrm>
            <a:off x="6460665" y="3015819"/>
            <a:ext cx="715334" cy="693874"/>
          </a:xfrm>
          <a:custGeom>
            <a:avLst/>
            <a:gdLst/>
            <a:ahLst/>
            <a:cxnLst/>
            <a:rect l="l" t="t" r="r" b="b"/>
            <a:pathLst>
              <a:path w="2861335" h="2861335" extrusionOk="0">
                <a:moveTo>
                  <a:pt x="0" y="0"/>
                </a:moveTo>
                <a:lnTo>
                  <a:pt x="2861335" y="0"/>
                </a:lnTo>
                <a:lnTo>
                  <a:pt x="2861335" y="2861336"/>
                </a:lnTo>
                <a:lnTo>
                  <a:pt x="0" y="2861336"/>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256" name="Google Shape;256;p26"/>
          <p:cNvSpPr/>
          <p:nvPr/>
        </p:nvSpPr>
        <p:spPr>
          <a:xfrm>
            <a:off x="1670985" y="3825677"/>
            <a:ext cx="4240198" cy="369332"/>
          </a:xfrm>
          <a:custGeom>
            <a:avLst/>
            <a:gdLst/>
            <a:ahLst/>
            <a:cxnLst/>
            <a:rect l="l" t="t" r="r" b="b"/>
            <a:pathLst>
              <a:path w="4240198" h="369332" extrusionOk="0">
                <a:moveTo>
                  <a:pt x="0" y="0"/>
                </a:moveTo>
                <a:cubicBezTo>
                  <a:pt x="129873" y="-18891"/>
                  <a:pt x="361051" y="11791"/>
                  <a:pt x="572427" y="0"/>
                </a:cubicBezTo>
                <a:cubicBezTo>
                  <a:pt x="783803" y="-11791"/>
                  <a:pt x="902014" y="45349"/>
                  <a:pt x="1144853" y="0"/>
                </a:cubicBezTo>
                <a:cubicBezTo>
                  <a:pt x="1387692" y="-45349"/>
                  <a:pt x="1556747" y="48060"/>
                  <a:pt x="1759682" y="0"/>
                </a:cubicBezTo>
                <a:cubicBezTo>
                  <a:pt x="1962617" y="-48060"/>
                  <a:pt x="2003472" y="35221"/>
                  <a:pt x="2162501" y="0"/>
                </a:cubicBezTo>
                <a:cubicBezTo>
                  <a:pt x="2321530" y="-35221"/>
                  <a:pt x="2375707" y="17383"/>
                  <a:pt x="2565320" y="0"/>
                </a:cubicBezTo>
                <a:cubicBezTo>
                  <a:pt x="2754933" y="-17383"/>
                  <a:pt x="2874679" y="25254"/>
                  <a:pt x="3010541" y="0"/>
                </a:cubicBezTo>
                <a:cubicBezTo>
                  <a:pt x="3146403" y="-25254"/>
                  <a:pt x="3299887" y="21367"/>
                  <a:pt x="3455761" y="0"/>
                </a:cubicBezTo>
                <a:cubicBezTo>
                  <a:pt x="3611635" y="-21367"/>
                  <a:pt x="3955163" y="31865"/>
                  <a:pt x="4240198" y="0"/>
                </a:cubicBezTo>
                <a:cubicBezTo>
                  <a:pt x="4267740" y="164922"/>
                  <a:pt x="4205588" y="274453"/>
                  <a:pt x="4240198" y="369332"/>
                </a:cubicBezTo>
                <a:cubicBezTo>
                  <a:pt x="4126409" y="378379"/>
                  <a:pt x="3910162" y="363727"/>
                  <a:pt x="3710173" y="369332"/>
                </a:cubicBezTo>
                <a:cubicBezTo>
                  <a:pt x="3510184" y="374937"/>
                  <a:pt x="3358220" y="345226"/>
                  <a:pt x="3264952" y="369332"/>
                </a:cubicBezTo>
                <a:cubicBezTo>
                  <a:pt x="3171684" y="393438"/>
                  <a:pt x="2955274" y="349777"/>
                  <a:pt x="2734928" y="369332"/>
                </a:cubicBezTo>
                <a:cubicBezTo>
                  <a:pt x="2514582" y="388887"/>
                  <a:pt x="2415255" y="368605"/>
                  <a:pt x="2289707" y="369332"/>
                </a:cubicBezTo>
                <a:cubicBezTo>
                  <a:pt x="2164159" y="370059"/>
                  <a:pt x="2087062" y="354049"/>
                  <a:pt x="1886888" y="369332"/>
                </a:cubicBezTo>
                <a:cubicBezTo>
                  <a:pt x="1686714" y="384615"/>
                  <a:pt x="1436648" y="366972"/>
                  <a:pt x="1314461" y="369332"/>
                </a:cubicBezTo>
                <a:cubicBezTo>
                  <a:pt x="1192274" y="371692"/>
                  <a:pt x="943232" y="323689"/>
                  <a:pt x="699633" y="369332"/>
                </a:cubicBezTo>
                <a:cubicBezTo>
                  <a:pt x="456034" y="414975"/>
                  <a:pt x="154133" y="354419"/>
                  <a:pt x="0" y="369332"/>
                </a:cubicBezTo>
                <a:cubicBezTo>
                  <a:pt x="-20753" y="194689"/>
                  <a:pt x="25735" y="106778"/>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b="1" i="0" u="none" strike="noStrike" cap="none">
                <a:solidFill>
                  <a:srgbClr val="7030A0"/>
                </a:solidFill>
                <a:latin typeface="Avenir"/>
                <a:ea typeface="Avenir"/>
                <a:cs typeface="Avenir"/>
                <a:sym typeface="Avenir"/>
              </a:rPr>
              <a:t>Número de códigos que admite:</a:t>
            </a:r>
            <a:endParaRPr sz="1200" i="0" u="none" strike="noStrike" cap="none">
              <a:solidFill>
                <a:srgbClr val="000000"/>
              </a:solidFill>
              <a:latin typeface="Avenir"/>
              <a:ea typeface="Avenir"/>
              <a:cs typeface="Avenir"/>
              <a:sym typeface="Avenir"/>
            </a:endParaRPr>
          </a:p>
        </p:txBody>
      </p:sp>
      <p:pic>
        <p:nvPicPr>
          <p:cNvPr id="257" name="Google Shape;257;p26" descr="Imagen que contiene tabla, interior, diferente, artículos&#10;&#10;Descripción generada automáticamente"/>
          <p:cNvPicPr preferRelativeResize="0"/>
          <p:nvPr/>
        </p:nvPicPr>
        <p:blipFill rotWithShape="1">
          <a:blip r:embed="rId8">
            <a:alphaModFix/>
          </a:blip>
          <a:srcRect b="21352"/>
          <a:stretch/>
        </p:blipFill>
        <p:spPr>
          <a:xfrm>
            <a:off x="2847163" y="4297519"/>
            <a:ext cx="3449673" cy="735559"/>
          </a:xfrm>
          <a:prstGeom prst="rect">
            <a:avLst/>
          </a:prstGeom>
          <a:noFill/>
          <a:ln>
            <a:noFill/>
          </a:ln>
        </p:spPr>
      </p:pic>
      <p:sp>
        <p:nvSpPr>
          <p:cNvPr id="258" name="Google Shape;258;p26"/>
          <p:cNvSpPr/>
          <p:nvPr/>
        </p:nvSpPr>
        <p:spPr>
          <a:xfrm>
            <a:off x="2740036" y="5191095"/>
            <a:ext cx="3838571" cy="276999"/>
          </a:xfrm>
          <a:custGeom>
            <a:avLst/>
            <a:gdLst/>
            <a:ahLst/>
            <a:cxnLst/>
            <a:rect l="l" t="t" r="r" b="b"/>
            <a:pathLst>
              <a:path w="3838571" h="276999" extrusionOk="0">
                <a:moveTo>
                  <a:pt x="0" y="0"/>
                </a:moveTo>
                <a:cubicBezTo>
                  <a:pt x="144258" y="-10195"/>
                  <a:pt x="347996" y="17332"/>
                  <a:pt x="586753" y="0"/>
                </a:cubicBezTo>
                <a:cubicBezTo>
                  <a:pt x="825510" y="-17332"/>
                  <a:pt x="1054837" y="50482"/>
                  <a:pt x="1173506" y="0"/>
                </a:cubicBezTo>
                <a:cubicBezTo>
                  <a:pt x="1292175" y="-50482"/>
                  <a:pt x="1559100" y="60570"/>
                  <a:pt x="1798645" y="0"/>
                </a:cubicBezTo>
                <a:cubicBezTo>
                  <a:pt x="2038190" y="-60570"/>
                  <a:pt x="2085100" y="27002"/>
                  <a:pt x="2231855" y="0"/>
                </a:cubicBezTo>
                <a:cubicBezTo>
                  <a:pt x="2378610" y="-27002"/>
                  <a:pt x="2463208" y="29949"/>
                  <a:pt x="2665065" y="0"/>
                </a:cubicBezTo>
                <a:cubicBezTo>
                  <a:pt x="2866922" y="-29949"/>
                  <a:pt x="2901677" y="32149"/>
                  <a:pt x="3136661" y="0"/>
                </a:cubicBezTo>
                <a:cubicBezTo>
                  <a:pt x="3371645" y="-32149"/>
                  <a:pt x="3562605" y="61535"/>
                  <a:pt x="3838571" y="0"/>
                </a:cubicBezTo>
                <a:cubicBezTo>
                  <a:pt x="3861458" y="88686"/>
                  <a:pt x="3824311" y="191244"/>
                  <a:pt x="3838571" y="276999"/>
                </a:cubicBezTo>
                <a:cubicBezTo>
                  <a:pt x="3605592" y="308159"/>
                  <a:pt x="3546857" y="226793"/>
                  <a:pt x="3290204" y="276999"/>
                </a:cubicBezTo>
                <a:cubicBezTo>
                  <a:pt x="3033551" y="327205"/>
                  <a:pt x="2875950" y="250969"/>
                  <a:pt x="2703451" y="276999"/>
                </a:cubicBezTo>
                <a:cubicBezTo>
                  <a:pt x="2530952" y="303029"/>
                  <a:pt x="2414064" y="259126"/>
                  <a:pt x="2231855" y="276999"/>
                </a:cubicBezTo>
                <a:cubicBezTo>
                  <a:pt x="2049646" y="294872"/>
                  <a:pt x="1893177" y="276810"/>
                  <a:pt x="1683488" y="276999"/>
                </a:cubicBezTo>
                <a:cubicBezTo>
                  <a:pt x="1473799" y="277188"/>
                  <a:pt x="1361072" y="252739"/>
                  <a:pt x="1211892" y="276999"/>
                </a:cubicBezTo>
                <a:cubicBezTo>
                  <a:pt x="1062712" y="301259"/>
                  <a:pt x="959054" y="226961"/>
                  <a:pt x="778682" y="276999"/>
                </a:cubicBezTo>
                <a:cubicBezTo>
                  <a:pt x="598310" y="327037"/>
                  <a:pt x="198207" y="228160"/>
                  <a:pt x="0" y="276999"/>
                </a:cubicBezTo>
                <a:cubicBezTo>
                  <a:pt x="-25570" y="175731"/>
                  <a:pt x="10904" y="87461"/>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s" sz="1200" i="0" u="none" strike="noStrike" cap="none">
                <a:solidFill>
                  <a:srgbClr val="7030A0"/>
                </a:solidFill>
                <a:latin typeface="Avenir"/>
                <a:ea typeface="Avenir"/>
                <a:cs typeface="Avenir"/>
                <a:sym typeface="Avenir"/>
              </a:rPr>
              <a:t>10.000 – 175 – 48.000 – </a:t>
            </a:r>
            <a:r>
              <a:rPr lang="es" sz="1200" b="1" i="0" u="none" strike="noStrike" cap="none">
                <a:solidFill>
                  <a:srgbClr val="FF0000"/>
                </a:solidFill>
                <a:latin typeface="Avenir"/>
                <a:ea typeface="Avenir"/>
                <a:cs typeface="Avenir"/>
                <a:sym typeface="Avenir"/>
              </a:rPr>
              <a:t>100.000</a:t>
            </a:r>
            <a:r>
              <a:rPr lang="es" sz="1200" i="0" u="none" strike="noStrike" cap="none">
                <a:solidFill>
                  <a:srgbClr val="218C97"/>
                </a:solidFill>
                <a:latin typeface="Avenir"/>
                <a:ea typeface="Avenir"/>
                <a:cs typeface="Avenir"/>
                <a:sym typeface="Avenir"/>
              </a:rPr>
              <a:t> </a:t>
            </a:r>
            <a:r>
              <a:rPr lang="es" sz="1200" i="0" u="none" strike="noStrike" cap="none">
                <a:solidFill>
                  <a:srgbClr val="7030A0"/>
                </a:solidFill>
                <a:latin typeface="Avenir"/>
                <a:ea typeface="Avenir"/>
                <a:cs typeface="Avenir"/>
                <a:sym typeface="Avenir"/>
              </a:rPr>
              <a:t>– 256 – 59.280</a:t>
            </a:r>
            <a:endParaRPr sz="1400" i="0" u="none" strike="noStrike" cap="none">
              <a:solidFill>
                <a:srgbClr val="000000"/>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62"/>
        <p:cNvGrpSpPr/>
        <p:nvPr/>
      </p:nvGrpSpPr>
      <p:grpSpPr>
        <a:xfrm>
          <a:off x="0" y="0"/>
          <a:ext cx="0" cy="0"/>
          <a:chOff x="0" y="0"/>
          <a:chExt cx="0" cy="0"/>
        </a:xfrm>
      </p:grpSpPr>
      <p:sp>
        <p:nvSpPr>
          <p:cNvPr id="263" name="Google Shape;263;p27"/>
          <p:cNvSpPr txBox="1">
            <a:spLocks noGrp="1"/>
          </p:cNvSpPr>
          <p:nvPr>
            <p:ph type="body" idx="1"/>
          </p:nvPr>
        </p:nvSpPr>
        <p:spPr>
          <a:xfrm>
            <a:off x="460394" y="1247036"/>
            <a:ext cx="8397900" cy="2143500"/>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Char char="◼"/>
            </a:pPr>
            <a:r>
              <a:rPr lang="es"/>
              <a:t>Puesta en común de las respuestas encontradas en Q1</a:t>
            </a:r>
            <a:endParaRPr b="1">
              <a:solidFill>
                <a:srgbClr val="7030A0"/>
              </a:solidFill>
            </a:endParaRPr>
          </a:p>
        </p:txBody>
      </p:sp>
      <p:sp>
        <p:nvSpPr>
          <p:cNvPr id="264" name="Google Shape;264;p27"/>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pic>
        <p:nvPicPr>
          <p:cNvPr id="265" name="Google Shape;265;p27" descr="Free Vectors | whiteboard frame"/>
          <p:cNvPicPr preferRelativeResize="0"/>
          <p:nvPr/>
        </p:nvPicPr>
        <p:blipFill rotWithShape="1">
          <a:blip r:embed="rId3">
            <a:alphaModFix/>
          </a:blip>
          <a:srcRect/>
          <a:stretch/>
        </p:blipFill>
        <p:spPr>
          <a:xfrm>
            <a:off x="1307132" y="2015242"/>
            <a:ext cx="6288657" cy="3880019"/>
          </a:xfrm>
          <a:prstGeom prst="rect">
            <a:avLst/>
          </a:prstGeom>
          <a:noFill/>
          <a:ln>
            <a:noFill/>
          </a:ln>
        </p:spPr>
      </p:pic>
      <p:sp>
        <p:nvSpPr>
          <p:cNvPr id="266" name="Google Shape;266;p27"/>
          <p:cNvSpPr/>
          <p:nvPr/>
        </p:nvSpPr>
        <p:spPr>
          <a:xfrm>
            <a:off x="1593802" y="2269300"/>
            <a:ext cx="5819823" cy="2862322"/>
          </a:xfrm>
          <a:custGeom>
            <a:avLst/>
            <a:gdLst/>
            <a:ahLst/>
            <a:cxnLst/>
            <a:rect l="l" t="t" r="r" b="b"/>
            <a:pathLst>
              <a:path w="5819823" h="2862322" extrusionOk="0">
                <a:moveTo>
                  <a:pt x="0" y="0"/>
                </a:moveTo>
                <a:cubicBezTo>
                  <a:pt x="279577" y="-5738"/>
                  <a:pt x="456592" y="66844"/>
                  <a:pt x="640181" y="0"/>
                </a:cubicBezTo>
                <a:cubicBezTo>
                  <a:pt x="823770" y="-66844"/>
                  <a:pt x="1118316" y="17943"/>
                  <a:pt x="1280361" y="0"/>
                </a:cubicBezTo>
                <a:cubicBezTo>
                  <a:pt x="1442406" y="-17943"/>
                  <a:pt x="1654336" y="53760"/>
                  <a:pt x="1978740" y="0"/>
                </a:cubicBezTo>
                <a:cubicBezTo>
                  <a:pt x="2303144" y="-53760"/>
                  <a:pt x="2206583" y="33795"/>
                  <a:pt x="2386127" y="0"/>
                </a:cubicBezTo>
                <a:cubicBezTo>
                  <a:pt x="2565671" y="-33795"/>
                  <a:pt x="2659227" y="18039"/>
                  <a:pt x="2793515" y="0"/>
                </a:cubicBezTo>
                <a:cubicBezTo>
                  <a:pt x="2927803" y="-18039"/>
                  <a:pt x="3029350" y="34181"/>
                  <a:pt x="3259101" y="0"/>
                </a:cubicBezTo>
                <a:cubicBezTo>
                  <a:pt x="3488852" y="-34181"/>
                  <a:pt x="3496163" y="27064"/>
                  <a:pt x="3724687" y="0"/>
                </a:cubicBezTo>
                <a:cubicBezTo>
                  <a:pt x="3953211" y="-27064"/>
                  <a:pt x="4128175" y="30854"/>
                  <a:pt x="4248471" y="0"/>
                </a:cubicBezTo>
                <a:cubicBezTo>
                  <a:pt x="4368767" y="-30854"/>
                  <a:pt x="4556665" y="48214"/>
                  <a:pt x="4772255" y="0"/>
                </a:cubicBezTo>
                <a:cubicBezTo>
                  <a:pt x="4987845" y="-48214"/>
                  <a:pt x="5116747" y="43897"/>
                  <a:pt x="5237841" y="0"/>
                </a:cubicBezTo>
                <a:cubicBezTo>
                  <a:pt x="5358935" y="-43897"/>
                  <a:pt x="5633826" y="8874"/>
                  <a:pt x="5819823" y="0"/>
                </a:cubicBezTo>
                <a:cubicBezTo>
                  <a:pt x="5869540" y="170385"/>
                  <a:pt x="5758711" y="407690"/>
                  <a:pt x="5819823" y="515218"/>
                </a:cubicBezTo>
                <a:cubicBezTo>
                  <a:pt x="5880935" y="622746"/>
                  <a:pt x="5769524" y="973364"/>
                  <a:pt x="5819823" y="1144929"/>
                </a:cubicBezTo>
                <a:cubicBezTo>
                  <a:pt x="5870122" y="1316494"/>
                  <a:pt x="5785265" y="1639818"/>
                  <a:pt x="5819823" y="1774640"/>
                </a:cubicBezTo>
                <a:cubicBezTo>
                  <a:pt x="5854381" y="1909462"/>
                  <a:pt x="5754645" y="2065284"/>
                  <a:pt x="5819823" y="2347104"/>
                </a:cubicBezTo>
                <a:cubicBezTo>
                  <a:pt x="5885001" y="2628924"/>
                  <a:pt x="5788076" y="2736476"/>
                  <a:pt x="5819823" y="2862322"/>
                </a:cubicBezTo>
                <a:cubicBezTo>
                  <a:pt x="5621668" y="2908523"/>
                  <a:pt x="5449538" y="2828405"/>
                  <a:pt x="5121444" y="2862322"/>
                </a:cubicBezTo>
                <a:cubicBezTo>
                  <a:pt x="4793350" y="2896239"/>
                  <a:pt x="4600524" y="2785754"/>
                  <a:pt x="4423065" y="2862322"/>
                </a:cubicBezTo>
                <a:cubicBezTo>
                  <a:pt x="4245606" y="2938890"/>
                  <a:pt x="4044022" y="2802707"/>
                  <a:pt x="3782885" y="2862322"/>
                </a:cubicBezTo>
                <a:cubicBezTo>
                  <a:pt x="3521748" y="2921937"/>
                  <a:pt x="3445636" y="2850265"/>
                  <a:pt x="3259101" y="2862322"/>
                </a:cubicBezTo>
                <a:cubicBezTo>
                  <a:pt x="3072566" y="2874379"/>
                  <a:pt x="3040860" y="2838280"/>
                  <a:pt x="2851713" y="2862322"/>
                </a:cubicBezTo>
                <a:cubicBezTo>
                  <a:pt x="2662566" y="2886364"/>
                  <a:pt x="2404022" y="2793588"/>
                  <a:pt x="2153335" y="2862322"/>
                </a:cubicBezTo>
                <a:cubicBezTo>
                  <a:pt x="1902648" y="2931056"/>
                  <a:pt x="1692027" y="2796983"/>
                  <a:pt x="1571352" y="2862322"/>
                </a:cubicBezTo>
                <a:cubicBezTo>
                  <a:pt x="1450677" y="2927661"/>
                  <a:pt x="1219631" y="2801192"/>
                  <a:pt x="989370" y="2862322"/>
                </a:cubicBezTo>
                <a:cubicBezTo>
                  <a:pt x="759109" y="2923452"/>
                  <a:pt x="758212" y="2818596"/>
                  <a:pt x="581982" y="2862322"/>
                </a:cubicBezTo>
                <a:cubicBezTo>
                  <a:pt x="405752" y="2906048"/>
                  <a:pt x="169224" y="2856016"/>
                  <a:pt x="0" y="2862322"/>
                </a:cubicBezTo>
                <a:cubicBezTo>
                  <a:pt x="-58119" y="2652143"/>
                  <a:pt x="40244" y="2478783"/>
                  <a:pt x="0" y="2375727"/>
                </a:cubicBezTo>
                <a:cubicBezTo>
                  <a:pt x="-40244" y="2272671"/>
                  <a:pt x="1496" y="2029896"/>
                  <a:pt x="0" y="1774640"/>
                </a:cubicBezTo>
                <a:cubicBezTo>
                  <a:pt x="-1496" y="1519384"/>
                  <a:pt x="30100" y="1386345"/>
                  <a:pt x="0" y="1144929"/>
                </a:cubicBezTo>
                <a:cubicBezTo>
                  <a:pt x="-30100" y="903513"/>
                  <a:pt x="59716" y="756524"/>
                  <a:pt x="0" y="543841"/>
                </a:cubicBezTo>
                <a:cubicBezTo>
                  <a:pt x="-59716" y="331158"/>
                  <a:pt x="35375" y="248864"/>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600" b="1" i="0" u="none" strike="noStrike" cap="none">
                <a:solidFill>
                  <a:srgbClr val="7030A0"/>
                </a:solidFill>
                <a:latin typeface="Avenir"/>
                <a:ea typeface="Avenir"/>
                <a:cs typeface="Avenir"/>
                <a:sym typeface="Avenir"/>
              </a:rPr>
              <a:t>Q1.1. ¿Qué tiempo máximo tardaríamos en abrir cada candado?</a:t>
            </a:r>
            <a:endParaRPr sz="120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r>
              <a:rPr lang="es" sz="1600" b="1" i="0" u="none" strike="noStrike" cap="none">
                <a:solidFill>
                  <a:srgbClr val="7030A0"/>
                </a:solidFill>
                <a:latin typeface="Avenir"/>
                <a:ea typeface="Avenir"/>
                <a:cs typeface="Avenir"/>
                <a:sym typeface="Avenir"/>
              </a:rPr>
              <a:t>Q1.2. ¿La seguridad sólo depende del número de códigos?</a:t>
            </a:r>
            <a:endParaRPr sz="120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a:solidFill>
                <a:srgbClr val="7030A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800"/>
              <a:buFont typeface="Arial"/>
              <a:buNone/>
            </a:pPr>
            <a:r>
              <a:rPr lang="es" sz="1600" b="1" i="0" u="none" strike="noStrike" cap="none">
                <a:solidFill>
                  <a:srgbClr val="7030A0"/>
                </a:solidFill>
                <a:latin typeface="Avenir"/>
                <a:ea typeface="Avenir"/>
                <a:cs typeface="Avenir"/>
                <a:sym typeface="Avenir"/>
              </a:rPr>
              <a:t>Q1.3. ¿Qué pequeña modificación podríamos realizar a cada candado para que sea más seguro?</a:t>
            </a:r>
            <a:endParaRPr sz="1200" i="0" u="none" strike="noStrike" cap="none">
              <a:solidFill>
                <a:srgbClr val="000000"/>
              </a:solidFill>
              <a:latin typeface="Avenir"/>
              <a:ea typeface="Avenir"/>
              <a:cs typeface="Avenir"/>
              <a:sym typeface="Avenir"/>
            </a:endParaRPr>
          </a:p>
        </p:txBody>
      </p:sp>
      <p:pic>
        <p:nvPicPr>
          <p:cNvPr id="267" name="Google Shape;267;p27" descr="Imagen que contiene tabla, interior, diferente, artículos&#10;&#10;Descripción generada automáticamente"/>
          <p:cNvPicPr preferRelativeResize="0"/>
          <p:nvPr/>
        </p:nvPicPr>
        <p:blipFill rotWithShape="1">
          <a:blip r:embed="rId4">
            <a:alphaModFix/>
          </a:blip>
          <a:srcRect b="21352"/>
          <a:stretch/>
        </p:blipFill>
        <p:spPr>
          <a:xfrm>
            <a:off x="2836094" y="2758892"/>
            <a:ext cx="3142718" cy="670108"/>
          </a:xfrm>
          <a:prstGeom prst="rect">
            <a:avLst/>
          </a:prstGeom>
          <a:noFill/>
          <a:ln>
            <a:noFill/>
          </a:ln>
        </p:spPr>
      </p:pic>
      <p:sp>
        <p:nvSpPr>
          <p:cNvPr id="268" name="Google Shape;268;p27"/>
          <p:cNvSpPr/>
          <p:nvPr/>
        </p:nvSpPr>
        <p:spPr>
          <a:xfrm>
            <a:off x="2802953" y="3407727"/>
            <a:ext cx="3416118" cy="276999"/>
          </a:xfrm>
          <a:custGeom>
            <a:avLst/>
            <a:gdLst/>
            <a:ahLst/>
            <a:cxnLst/>
            <a:rect l="l" t="t" r="r" b="b"/>
            <a:pathLst>
              <a:path w="3416118" h="276999" extrusionOk="0">
                <a:moveTo>
                  <a:pt x="0" y="0"/>
                </a:moveTo>
                <a:cubicBezTo>
                  <a:pt x="184732" y="-29968"/>
                  <a:pt x="466282" y="5087"/>
                  <a:pt x="603514" y="0"/>
                </a:cubicBezTo>
                <a:cubicBezTo>
                  <a:pt x="740746" y="-5087"/>
                  <a:pt x="1045753" y="9036"/>
                  <a:pt x="1207028" y="0"/>
                </a:cubicBezTo>
                <a:cubicBezTo>
                  <a:pt x="1368303" y="-9036"/>
                  <a:pt x="1552761" y="69788"/>
                  <a:pt x="1844704" y="0"/>
                </a:cubicBezTo>
                <a:cubicBezTo>
                  <a:pt x="2136647" y="-69788"/>
                  <a:pt x="2211342" y="2549"/>
                  <a:pt x="2311573" y="0"/>
                </a:cubicBezTo>
                <a:cubicBezTo>
                  <a:pt x="2411804" y="-2549"/>
                  <a:pt x="2592200" y="50199"/>
                  <a:pt x="2778443" y="0"/>
                </a:cubicBezTo>
                <a:cubicBezTo>
                  <a:pt x="2964686" y="-50199"/>
                  <a:pt x="3217853" y="3909"/>
                  <a:pt x="3416118" y="0"/>
                </a:cubicBezTo>
                <a:cubicBezTo>
                  <a:pt x="3437335" y="84690"/>
                  <a:pt x="3413343" y="161569"/>
                  <a:pt x="3416118" y="276999"/>
                </a:cubicBezTo>
                <a:cubicBezTo>
                  <a:pt x="3240218" y="299021"/>
                  <a:pt x="3044784" y="224718"/>
                  <a:pt x="2949249" y="276999"/>
                </a:cubicBezTo>
                <a:cubicBezTo>
                  <a:pt x="2853714" y="329280"/>
                  <a:pt x="2655921" y="227063"/>
                  <a:pt x="2379896" y="276999"/>
                </a:cubicBezTo>
                <a:cubicBezTo>
                  <a:pt x="2103871" y="326935"/>
                  <a:pt x="1906624" y="236211"/>
                  <a:pt x="1776381" y="276999"/>
                </a:cubicBezTo>
                <a:cubicBezTo>
                  <a:pt x="1646138" y="317787"/>
                  <a:pt x="1458371" y="232824"/>
                  <a:pt x="1275351" y="276999"/>
                </a:cubicBezTo>
                <a:cubicBezTo>
                  <a:pt x="1092331" y="321174"/>
                  <a:pt x="853542" y="210214"/>
                  <a:pt x="705998" y="276999"/>
                </a:cubicBezTo>
                <a:cubicBezTo>
                  <a:pt x="558454" y="343784"/>
                  <a:pt x="268649" y="261545"/>
                  <a:pt x="0" y="276999"/>
                </a:cubicBezTo>
                <a:cubicBezTo>
                  <a:pt x="-31803" y="208186"/>
                  <a:pt x="7929" y="82898"/>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7030A0"/>
                </a:solidFill>
                <a:latin typeface="Arial"/>
                <a:ea typeface="Arial"/>
                <a:cs typeface="Arial"/>
                <a:sym typeface="Arial"/>
              </a:rPr>
              <a:t>10h – 8min – 30h – 50h – 42min – </a:t>
            </a:r>
            <a:r>
              <a:rPr lang="es" sz="1200" b="1" i="0" u="none" strike="noStrike" cap="none">
                <a:solidFill>
                  <a:srgbClr val="FF0000"/>
                </a:solidFill>
                <a:latin typeface="Arial"/>
                <a:ea typeface="Arial"/>
                <a:cs typeface="Arial"/>
                <a:sym typeface="Arial"/>
              </a:rPr>
              <a:t>80h</a:t>
            </a:r>
            <a:r>
              <a:rPr lang="es" sz="1200" b="0" i="0" u="none" strike="noStrike" cap="none">
                <a:solidFill>
                  <a:srgbClr val="218C97"/>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0"/>
          <p:cNvSpPr txBox="1">
            <a:spLocks noGrp="1"/>
          </p:cNvSpPr>
          <p:nvPr>
            <p:ph type="body" idx="1"/>
          </p:nvPr>
        </p:nvSpPr>
        <p:spPr>
          <a:xfrm>
            <a:off x="460394" y="1247036"/>
            <a:ext cx="8397900" cy="2143500"/>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SzPts val="2200"/>
              <a:buNone/>
            </a:pPr>
            <a:r>
              <a:rPr lang="es" sz="2200" b="1">
                <a:solidFill>
                  <a:srgbClr val="262626"/>
                </a:solidFill>
              </a:rPr>
              <a:t>Cuestión de partida:</a:t>
            </a:r>
            <a:endParaRPr/>
          </a:p>
          <a:p>
            <a:pPr marL="0" lvl="0" indent="0" algn="l" rtl="0">
              <a:lnSpc>
                <a:spcPct val="130000"/>
              </a:lnSpc>
              <a:spcBef>
                <a:spcPts val="600"/>
              </a:spcBef>
              <a:spcAft>
                <a:spcPts val="0"/>
              </a:spcAft>
              <a:buSzPts val="2200"/>
              <a:buNone/>
            </a:pPr>
            <a:r>
              <a:rPr lang="es" sz="2200">
                <a:solidFill>
                  <a:srgbClr val="262626"/>
                </a:solidFill>
              </a:rPr>
              <a:t>De la siguiente colección de candados, ¿qué candado es más seguro?</a:t>
            </a:r>
            <a:endParaRPr/>
          </a:p>
          <a:p>
            <a:pPr marL="228600" lvl="0" indent="-101600" algn="l" rtl="0">
              <a:lnSpc>
                <a:spcPct val="130000"/>
              </a:lnSpc>
              <a:spcBef>
                <a:spcPts val="600"/>
              </a:spcBef>
              <a:spcAft>
                <a:spcPts val="0"/>
              </a:spcAft>
              <a:buSzPts val="2000"/>
              <a:buNone/>
            </a:pPr>
            <a:endParaRPr/>
          </a:p>
        </p:txBody>
      </p:sp>
      <p:sp>
        <p:nvSpPr>
          <p:cNvPr id="89" name="Google Shape;89;p10"/>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0. </a:t>
            </a:r>
            <a:r>
              <a:rPr lang="es"/>
              <a:t>Cuestión generatriz y primeras exploraciones</a:t>
            </a:r>
            <a:endParaRPr/>
          </a:p>
        </p:txBody>
      </p:sp>
      <p:sp>
        <p:nvSpPr>
          <p:cNvPr id="90" name="Google Shape;90;p10"/>
          <p:cNvSpPr/>
          <p:nvPr/>
        </p:nvSpPr>
        <p:spPr>
          <a:xfrm>
            <a:off x="1466800" y="2454475"/>
            <a:ext cx="1644505" cy="1481850"/>
          </a:xfrm>
          <a:custGeom>
            <a:avLst/>
            <a:gdLst/>
            <a:ahLst/>
            <a:cxnLst/>
            <a:rect l="l" t="t" r="r" b="b"/>
            <a:pathLst>
              <a:path w="2539776" h="2782816" extrusionOk="0">
                <a:moveTo>
                  <a:pt x="0" y="0"/>
                </a:moveTo>
                <a:lnTo>
                  <a:pt x="2539776" y="0"/>
                </a:lnTo>
                <a:lnTo>
                  <a:pt x="2539776" y="2782816"/>
                </a:lnTo>
                <a:lnTo>
                  <a:pt x="0" y="2782816"/>
                </a:lnTo>
                <a:lnTo>
                  <a:pt x="0" y="0"/>
                </a:lnTo>
                <a:close/>
              </a:path>
            </a:pathLst>
          </a:custGeom>
          <a:blipFill rotWithShape="1">
            <a:blip r:embed="rId3">
              <a:alphaModFix/>
            </a:blip>
            <a:stretch>
              <a:fillRect l="-3613" t="-15236" r="-78247" b="-34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91" name="Google Shape;91;p10"/>
          <p:cNvSpPr/>
          <p:nvPr/>
        </p:nvSpPr>
        <p:spPr>
          <a:xfrm>
            <a:off x="1329852" y="4402125"/>
            <a:ext cx="1974608" cy="1769106"/>
          </a:xfrm>
          <a:custGeom>
            <a:avLst/>
            <a:gdLst/>
            <a:ahLst/>
            <a:cxnLst/>
            <a:rect l="l" t="t" r="r" b="b"/>
            <a:pathLst>
              <a:path w="3573952" h="3573952" extrusionOk="0">
                <a:moveTo>
                  <a:pt x="0" y="0"/>
                </a:moveTo>
                <a:lnTo>
                  <a:pt x="3573951" y="0"/>
                </a:lnTo>
                <a:lnTo>
                  <a:pt x="3573951" y="3573951"/>
                </a:lnTo>
                <a:lnTo>
                  <a:pt x="0" y="357395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92" name="Google Shape;92;p10"/>
          <p:cNvSpPr/>
          <p:nvPr/>
        </p:nvSpPr>
        <p:spPr>
          <a:xfrm>
            <a:off x="5500625" y="2454062"/>
            <a:ext cx="1460664" cy="1482685"/>
          </a:xfrm>
          <a:custGeom>
            <a:avLst/>
            <a:gdLst/>
            <a:ahLst/>
            <a:cxnLst/>
            <a:rect l="l" t="t" r="r" b="b"/>
            <a:pathLst>
              <a:path w="2936009" h="2936009" extrusionOk="0">
                <a:moveTo>
                  <a:pt x="0" y="0"/>
                </a:moveTo>
                <a:lnTo>
                  <a:pt x="2936009" y="0"/>
                </a:lnTo>
                <a:lnTo>
                  <a:pt x="2936009" y="2936010"/>
                </a:lnTo>
                <a:lnTo>
                  <a:pt x="0" y="293601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93" name="Google Shape;93;p10"/>
          <p:cNvSpPr/>
          <p:nvPr/>
        </p:nvSpPr>
        <p:spPr>
          <a:xfrm rot="7209785">
            <a:off x="6279230" y="4157922"/>
            <a:ext cx="1191646" cy="1995452"/>
          </a:xfrm>
          <a:custGeom>
            <a:avLst/>
            <a:gdLst/>
            <a:ahLst/>
            <a:cxnLst/>
            <a:rect l="l" t="t" r="r" b="b"/>
            <a:pathLst>
              <a:path w="2157687" h="3672953" extrusionOk="0">
                <a:moveTo>
                  <a:pt x="0" y="0"/>
                </a:moveTo>
                <a:lnTo>
                  <a:pt x="2157688" y="0"/>
                </a:lnTo>
                <a:lnTo>
                  <a:pt x="2157688" y="3672953"/>
                </a:lnTo>
                <a:lnTo>
                  <a:pt x="0" y="3672953"/>
                </a:lnTo>
                <a:lnTo>
                  <a:pt x="0" y="0"/>
                </a:lnTo>
                <a:close/>
              </a:path>
            </a:pathLst>
          </a:custGeom>
          <a:blipFill rotWithShape="1">
            <a:blip r:embed="rId6">
              <a:alphaModFix/>
            </a:blip>
            <a:stretch>
              <a:fillRect t="-8767" r="-99956" b="-869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94" name="Google Shape;94;p10"/>
          <p:cNvSpPr/>
          <p:nvPr/>
        </p:nvSpPr>
        <p:spPr>
          <a:xfrm>
            <a:off x="3363854" y="2280848"/>
            <a:ext cx="1645268" cy="1638114"/>
          </a:xfrm>
          <a:custGeom>
            <a:avLst/>
            <a:gdLst/>
            <a:ahLst/>
            <a:cxnLst/>
            <a:rect l="l" t="t" r="r" b="b"/>
            <a:pathLst>
              <a:path w="2861335" h="2861335" extrusionOk="0">
                <a:moveTo>
                  <a:pt x="0" y="0"/>
                </a:moveTo>
                <a:lnTo>
                  <a:pt x="2861335" y="0"/>
                </a:lnTo>
                <a:lnTo>
                  <a:pt x="2861335" y="2861336"/>
                </a:lnTo>
                <a:lnTo>
                  <a:pt x="0" y="2861336"/>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pic>
        <p:nvPicPr>
          <p:cNvPr id="95" name="Google Shape;95;p10"/>
          <p:cNvPicPr preferRelativeResize="0"/>
          <p:nvPr/>
        </p:nvPicPr>
        <p:blipFill>
          <a:blip r:embed="rId8">
            <a:alphaModFix/>
          </a:blip>
          <a:stretch>
            <a:fillRect/>
          </a:stretch>
        </p:blipFill>
        <p:spPr>
          <a:xfrm>
            <a:off x="3685850" y="4519802"/>
            <a:ext cx="1645275" cy="153374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8"/>
          <p:cNvSpPr txBox="1">
            <a:spLocks noGrp="1"/>
          </p:cNvSpPr>
          <p:nvPr>
            <p:ph type="body" idx="1"/>
          </p:nvPr>
        </p:nvSpPr>
        <p:spPr>
          <a:xfrm>
            <a:off x="329409" y="1681628"/>
            <a:ext cx="8485179" cy="2143372"/>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0"/>
              </a:spcBef>
              <a:spcAft>
                <a:spcPts val="0"/>
              </a:spcAft>
              <a:buSzPts val="2800"/>
              <a:buNone/>
            </a:pPr>
            <a:r>
              <a:rPr lang="es" sz="2800"/>
              <a:t>Qué respuestas y nuevas cuestiones hemos recogido con el estudio elaborado por los diferentes grupos sobre...</a:t>
            </a:r>
            <a:endParaRPr/>
          </a:p>
          <a:p>
            <a:pPr marL="0" lvl="0" indent="0" algn="ctr" rtl="0">
              <a:lnSpc>
                <a:spcPct val="130000"/>
              </a:lnSpc>
              <a:spcBef>
                <a:spcPts val="600"/>
              </a:spcBef>
              <a:spcAft>
                <a:spcPts val="0"/>
              </a:spcAft>
              <a:buSzPts val="2800"/>
              <a:buNone/>
            </a:pPr>
            <a:r>
              <a:rPr lang="es" sz="2800" b="1" i="1"/>
              <a:t>Q </a:t>
            </a:r>
            <a:r>
              <a:rPr lang="es" sz="2800" b="1" baseline="-25000"/>
              <a:t>1 </a:t>
            </a:r>
            <a:r>
              <a:rPr lang="es" sz="2800" b="1"/>
              <a:t>: ¿Cuántos códigos distintos admite cada candado?</a:t>
            </a:r>
            <a:endParaRPr/>
          </a:p>
        </p:txBody>
      </p:sp>
      <p:sp>
        <p:nvSpPr>
          <p:cNvPr id="275" name="Google Shape;275;p28"/>
          <p:cNvSpPr txBox="1">
            <a:spLocks noGrp="1"/>
          </p:cNvSpPr>
          <p:nvPr>
            <p:ph type="title"/>
          </p:nvPr>
        </p:nvSpPr>
        <p:spPr>
          <a:xfrm>
            <a:off x="474595" y="318728"/>
            <a:ext cx="7640705"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sz="2000" b="1"/>
              <a:t>FASE 2. </a:t>
            </a:r>
            <a:r>
              <a:rPr lang="es" sz="2000"/>
              <a:t>Validación con la colección candados con restricciones</a:t>
            </a:r>
            <a:endParaRPr/>
          </a:p>
        </p:txBody>
      </p:sp>
      <p:pic>
        <p:nvPicPr>
          <p:cNvPr id="276" name="Google Shape;276;p28" descr="Imagen que contiene tabla, interior, diferente, artículos&#10;&#10;Descripción generada automáticamente"/>
          <p:cNvPicPr preferRelativeResize="0"/>
          <p:nvPr/>
        </p:nvPicPr>
        <p:blipFill rotWithShape="1">
          <a:blip r:embed="rId3">
            <a:alphaModFix/>
          </a:blip>
          <a:srcRect b="21350"/>
          <a:stretch/>
        </p:blipFill>
        <p:spPr>
          <a:xfrm>
            <a:off x="996993" y="4547571"/>
            <a:ext cx="6212161" cy="1324591"/>
          </a:xfrm>
          <a:prstGeom prst="rect">
            <a:avLst/>
          </a:prstGeom>
          <a:noFill/>
          <a:ln>
            <a:noFill/>
          </a:ln>
        </p:spPr>
      </p:pic>
      <p:pic>
        <p:nvPicPr>
          <p:cNvPr id="277" name="Google Shape;277;p28"/>
          <p:cNvPicPr preferRelativeResize="0"/>
          <p:nvPr/>
        </p:nvPicPr>
        <p:blipFill>
          <a:blip r:embed="rId4">
            <a:alphaModFix/>
          </a:blip>
          <a:stretch>
            <a:fillRect/>
          </a:stretch>
        </p:blipFill>
        <p:spPr>
          <a:xfrm>
            <a:off x="7209149" y="4746825"/>
            <a:ext cx="1147650" cy="106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9"/>
          <p:cNvSpPr txBox="1">
            <a:spLocks noGrp="1"/>
          </p:cNvSpPr>
          <p:nvPr>
            <p:ph type="body" idx="1"/>
          </p:nvPr>
        </p:nvSpPr>
        <p:spPr>
          <a:xfrm>
            <a:off x="460394" y="1247036"/>
            <a:ext cx="8397857" cy="2143372"/>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Char char="◼"/>
            </a:pPr>
            <a:r>
              <a:rPr lang="es">
                <a:solidFill>
                  <a:srgbClr val="000000"/>
                </a:solidFill>
              </a:rPr>
              <a:t>Damos nombre a las diferentes técnicas </a:t>
            </a:r>
            <a:r>
              <a:rPr lang="es" b="1">
                <a:solidFill>
                  <a:srgbClr val="000000"/>
                </a:solidFill>
              </a:rPr>
              <a:t>para describir el espacio a contar</a:t>
            </a:r>
            <a:endParaRPr/>
          </a:p>
          <a:p>
            <a:pPr marL="457200" lvl="1" indent="-114300" algn="l" rtl="0">
              <a:lnSpc>
                <a:spcPct val="130000"/>
              </a:lnSpc>
              <a:spcBef>
                <a:spcPts val="600"/>
              </a:spcBef>
              <a:spcAft>
                <a:spcPts val="0"/>
              </a:spcAft>
              <a:buSzPts val="1800"/>
              <a:buNone/>
            </a:pPr>
            <a:endParaRPr/>
          </a:p>
        </p:txBody>
      </p:sp>
      <p:sp>
        <p:nvSpPr>
          <p:cNvPr id="283" name="Google Shape;283;p29"/>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sz="2000" b="1"/>
              <a:t>FASE 2. </a:t>
            </a:r>
            <a:r>
              <a:rPr lang="es" sz="2000"/>
              <a:t>Validación con la colección candados con restricciones</a:t>
            </a:r>
            <a:endParaRPr sz="2000"/>
          </a:p>
        </p:txBody>
      </p:sp>
      <p:pic>
        <p:nvPicPr>
          <p:cNvPr id="284" name="Google Shape;284;p29" descr="Tabla&#10;&#10;Descripción generada automáticamente"/>
          <p:cNvPicPr preferRelativeResize="0"/>
          <p:nvPr/>
        </p:nvPicPr>
        <p:blipFill rotWithShape="1">
          <a:blip r:embed="rId3">
            <a:alphaModFix/>
          </a:blip>
          <a:srcRect/>
          <a:stretch/>
        </p:blipFill>
        <p:spPr>
          <a:xfrm>
            <a:off x="709684" y="2325876"/>
            <a:ext cx="3598198" cy="1230351"/>
          </a:xfrm>
          <a:prstGeom prst="rect">
            <a:avLst/>
          </a:prstGeom>
          <a:noFill/>
          <a:ln>
            <a:noFill/>
          </a:ln>
        </p:spPr>
      </p:pic>
      <p:pic>
        <p:nvPicPr>
          <p:cNvPr id="285" name="Google Shape;285;p29"/>
          <p:cNvPicPr preferRelativeResize="0"/>
          <p:nvPr/>
        </p:nvPicPr>
        <p:blipFill rotWithShape="1">
          <a:blip r:embed="rId4">
            <a:alphaModFix/>
          </a:blip>
          <a:srcRect/>
          <a:stretch/>
        </p:blipFill>
        <p:spPr>
          <a:xfrm>
            <a:off x="917564" y="3919663"/>
            <a:ext cx="2870202" cy="2128660"/>
          </a:xfrm>
          <a:prstGeom prst="rect">
            <a:avLst/>
          </a:prstGeom>
          <a:noFill/>
          <a:ln>
            <a:noFill/>
          </a:ln>
        </p:spPr>
      </p:pic>
      <p:pic>
        <p:nvPicPr>
          <p:cNvPr id="286" name="Google Shape;286;p29" descr="Imagen que contiene Diagrama&#10;&#10;Descripción generada automáticamente"/>
          <p:cNvPicPr preferRelativeResize="0"/>
          <p:nvPr/>
        </p:nvPicPr>
        <p:blipFill rotWithShape="1">
          <a:blip r:embed="rId5">
            <a:alphaModFix/>
          </a:blip>
          <a:srcRect r="33617" b="31674"/>
          <a:stretch/>
        </p:blipFill>
        <p:spPr>
          <a:xfrm>
            <a:off x="4414298" y="4159809"/>
            <a:ext cx="2360665" cy="1945295"/>
          </a:xfrm>
          <a:prstGeom prst="rect">
            <a:avLst/>
          </a:prstGeom>
          <a:noFill/>
          <a:ln>
            <a:noFill/>
          </a:ln>
        </p:spPr>
      </p:pic>
      <p:pic>
        <p:nvPicPr>
          <p:cNvPr id="287" name="Google Shape;287;p29"/>
          <p:cNvPicPr preferRelativeResize="0"/>
          <p:nvPr/>
        </p:nvPicPr>
        <p:blipFill rotWithShape="1">
          <a:blip r:embed="rId6">
            <a:alphaModFix/>
          </a:blip>
          <a:srcRect/>
          <a:stretch/>
        </p:blipFill>
        <p:spPr>
          <a:xfrm>
            <a:off x="5141760" y="2255637"/>
            <a:ext cx="3021850" cy="1768770"/>
          </a:xfrm>
          <a:prstGeom prst="rect">
            <a:avLst/>
          </a:prstGeom>
          <a:noFill/>
          <a:ln>
            <a:noFill/>
          </a:ln>
        </p:spPr>
      </p:pic>
      <p:pic>
        <p:nvPicPr>
          <p:cNvPr id="288" name="Google Shape;288;p29"/>
          <p:cNvPicPr preferRelativeResize="0"/>
          <p:nvPr/>
        </p:nvPicPr>
        <p:blipFill rotWithShape="1">
          <a:blip r:embed="rId7">
            <a:alphaModFix/>
          </a:blip>
          <a:srcRect/>
          <a:stretch/>
        </p:blipFill>
        <p:spPr>
          <a:xfrm>
            <a:off x="7066022" y="4249318"/>
            <a:ext cx="1617584" cy="1980067"/>
          </a:xfrm>
          <a:prstGeom prst="rect">
            <a:avLst/>
          </a:prstGeom>
          <a:noFill/>
          <a:ln>
            <a:noFill/>
          </a:ln>
        </p:spPr>
      </p:pic>
      <p:sp>
        <p:nvSpPr>
          <p:cNvPr id="289" name="Google Shape;289;p29"/>
          <p:cNvSpPr txBox="1"/>
          <p:nvPr/>
        </p:nvSpPr>
        <p:spPr>
          <a:xfrm>
            <a:off x="1146714" y="1860302"/>
            <a:ext cx="6322336" cy="338554"/>
          </a:xfrm>
          <a:prstGeom prst="rect">
            <a:avLst/>
          </a:prstGeom>
          <a:solidFill>
            <a:srgbClr val="733EF6">
              <a:alpha val="14509"/>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 sz="1600" b="1" i="0" u="none" strike="noStrike" cap="none">
                <a:solidFill>
                  <a:srgbClr val="000000"/>
                </a:solidFill>
                <a:latin typeface="Avenir"/>
                <a:ea typeface="Avenir"/>
                <a:cs typeface="Avenir"/>
                <a:sym typeface="Avenir"/>
              </a:rPr>
              <a:t>Listas </a:t>
            </a:r>
            <a:r>
              <a:rPr lang="es" sz="1600" b="0" i="0" u="none" strike="noStrike" cap="none">
                <a:solidFill>
                  <a:srgbClr val="000000"/>
                </a:solidFill>
                <a:latin typeface="Avenir"/>
                <a:ea typeface="Avenir"/>
                <a:cs typeface="Avenir"/>
                <a:sym typeface="Avenir"/>
              </a:rPr>
              <a:t>más o menos </a:t>
            </a:r>
            <a:r>
              <a:rPr lang="es" sz="1600" b="1" i="0" u="none" strike="noStrike" cap="none">
                <a:solidFill>
                  <a:srgbClr val="000000"/>
                </a:solidFill>
                <a:latin typeface="Avenir"/>
                <a:ea typeface="Avenir"/>
                <a:cs typeface="Avenir"/>
                <a:sym typeface="Avenir"/>
              </a:rPr>
              <a:t>estructuradas de códigos</a:t>
            </a:r>
            <a:endParaRPr sz="1400" b="0" i="0" u="none" strike="noStrike" cap="none">
              <a:solidFill>
                <a:srgbClr val="000000"/>
              </a:solidFill>
              <a:latin typeface="Arial"/>
              <a:ea typeface="Arial"/>
              <a:cs typeface="Arial"/>
              <a:sym typeface="Arial"/>
            </a:endParaRPr>
          </a:p>
        </p:txBody>
      </p:sp>
      <p:sp>
        <p:nvSpPr>
          <p:cNvPr id="290" name="Google Shape;290;p29"/>
          <p:cNvSpPr txBox="1"/>
          <p:nvPr/>
        </p:nvSpPr>
        <p:spPr>
          <a:xfrm>
            <a:off x="917564" y="6242482"/>
            <a:ext cx="3078082" cy="338554"/>
          </a:xfrm>
          <a:prstGeom prst="rect">
            <a:avLst/>
          </a:prstGeom>
          <a:solidFill>
            <a:srgbClr val="733EF6">
              <a:alpha val="14509"/>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 sz="1600" b="1" i="0" u="none" strike="noStrike" cap="none">
                <a:solidFill>
                  <a:srgbClr val="000000"/>
                </a:solidFill>
                <a:latin typeface="Avenir"/>
                <a:ea typeface="Avenir"/>
                <a:cs typeface="Avenir"/>
                <a:sym typeface="Avenir"/>
              </a:rPr>
              <a:t>Diagrama de árbol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a:spLocks noGrp="1"/>
          </p:cNvSpPr>
          <p:nvPr>
            <p:ph type="body" idx="1"/>
          </p:nvPr>
        </p:nvSpPr>
        <p:spPr>
          <a:xfrm>
            <a:off x="460394" y="1247036"/>
            <a:ext cx="8397857" cy="2143372"/>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Char char="◼"/>
            </a:pPr>
            <a:r>
              <a:rPr lang="es">
                <a:solidFill>
                  <a:srgbClr val="000000"/>
                </a:solidFill>
              </a:rPr>
              <a:t>Damos nombre a las diferentes técnicas </a:t>
            </a:r>
            <a:r>
              <a:rPr lang="es" b="1">
                <a:solidFill>
                  <a:srgbClr val="000000"/>
                </a:solidFill>
              </a:rPr>
              <a:t>para realizar el recuento de códigos</a:t>
            </a:r>
            <a:endParaRPr/>
          </a:p>
        </p:txBody>
      </p:sp>
      <p:pic>
        <p:nvPicPr>
          <p:cNvPr id="296" name="Google Shape;296;p30" descr="Imagen que contiene Diagrama&#10;&#10;Descripción generada automáticamente"/>
          <p:cNvPicPr preferRelativeResize="0"/>
          <p:nvPr/>
        </p:nvPicPr>
        <p:blipFill rotWithShape="1">
          <a:blip r:embed="rId3">
            <a:alphaModFix/>
          </a:blip>
          <a:srcRect/>
          <a:stretch/>
        </p:blipFill>
        <p:spPr>
          <a:xfrm>
            <a:off x="3953579" y="2215505"/>
            <a:ext cx="3914447" cy="3133996"/>
          </a:xfrm>
          <a:prstGeom prst="rect">
            <a:avLst/>
          </a:prstGeom>
          <a:noFill/>
          <a:ln>
            <a:noFill/>
          </a:ln>
        </p:spPr>
      </p:pic>
      <p:pic>
        <p:nvPicPr>
          <p:cNvPr id="297" name="Google Shape;297;p30"/>
          <p:cNvPicPr preferRelativeResize="0"/>
          <p:nvPr/>
        </p:nvPicPr>
        <p:blipFill rotWithShape="1">
          <a:blip r:embed="rId4">
            <a:alphaModFix/>
          </a:blip>
          <a:srcRect/>
          <a:stretch/>
        </p:blipFill>
        <p:spPr>
          <a:xfrm>
            <a:off x="655694" y="4827241"/>
            <a:ext cx="3353530" cy="1712031"/>
          </a:xfrm>
          <a:prstGeom prst="rect">
            <a:avLst/>
          </a:prstGeom>
          <a:noFill/>
          <a:ln>
            <a:noFill/>
          </a:ln>
        </p:spPr>
      </p:pic>
      <p:pic>
        <p:nvPicPr>
          <p:cNvPr id="298" name="Google Shape;298;p30"/>
          <p:cNvPicPr preferRelativeResize="0"/>
          <p:nvPr/>
        </p:nvPicPr>
        <p:blipFill rotWithShape="1">
          <a:blip r:embed="rId5">
            <a:alphaModFix/>
          </a:blip>
          <a:srcRect/>
          <a:stretch/>
        </p:blipFill>
        <p:spPr>
          <a:xfrm>
            <a:off x="753747" y="2378321"/>
            <a:ext cx="3056925" cy="1834155"/>
          </a:xfrm>
          <a:prstGeom prst="rect">
            <a:avLst/>
          </a:prstGeom>
          <a:noFill/>
          <a:ln>
            <a:noFill/>
          </a:ln>
        </p:spPr>
      </p:pic>
      <p:sp>
        <p:nvSpPr>
          <p:cNvPr id="299" name="Google Shape;299;p30"/>
          <p:cNvSpPr txBox="1"/>
          <p:nvPr/>
        </p:nvSpPr>
        <p:spPr>
          <a:xfrm>
            <a:off x="753747" y="1921066"/>
            <a:ext cx="3057000" cy="338700"/>
          </a:xfrm>
          <a:prstGeom prst="rect">
            <a:avLst/>
          </a:prstGeom>
          <a:solidFill>
            <a:srgbClr val="733EF6">
              <a:alpha val="14509"/>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 sz="1600" i="0" u="none" strike="noStrike" cap="none">
                <a:solidFill>
                  <a:srgbClr val="000000"/>
                </a:solidFill>
                <a:latin typeface="Avenir"/>
                <a:ea typeface="Avenir"/>
                <a:cs typeface="Avenir"/>
                <a:sym typeface="Avenir"/>
              </a:rPr>
              <a:t>Producto de opciones</a:t>
            </a:r>
            <a:endParaRPr sz="1400" i="0" u="none" strike="noStrike" cap="none">
              <a:solidFill>
                <a:srgbClr val="000000"/>
              </a:solidFill>
              <a:latin typeface="Avenir"/>
              <a:ea typeface="Avenir"/>
              <a:cs typeface="Avenir"/>
              <a:sym typeface="Avenir"/>
            </a:endParaRPr>
          </a:p>
        </p:txBody>
      </p:sp>
      <p:sp>
        <p:nvSpPr>
          <p:cNvPr id="300" name="Google Shape;300;p30"/>
          <p:cNvSpPr txBox="1"/>
          <p:nvPr/>
        </p:nvSpPr>
        <p:spPr>
          <a:xfrm>
            <a:off x="6430381" y="3627701"/>
            <a:ext cx="1959900" cy="585000"/>
          </a:xfrm>
          <a:prstGeom prst="rect">
            <a:avLst/>
          </a:prstGeom>
          <a:solidFill>
            <a:srgbClr val="733EF6">
              <a:alpha val="14509"/>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 sz="1600" i="0" u="none" strike="noStrike" cap="none">
                <a:solidFill>
                  <a:srgbClr val="000000"/>
                </a:solidFill>
                <a:latin typeface="Avenir"/>
                <a:ea typeface="Avenir"/>
                <a:cs typeface="Avenir"/>
                <a:sym typeface="Avenir"/>
              </a:rPr>
              <a:t>Agrupamiento</a:t>
            </a:r>
            <a:endParaRPr sz="140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600"/>
              <a:buFont typeface="Arial"/>
              <a:buNone/>
            </a:pPr>
            <a:r>
              <a:rPr lang="es" sz="1600" i="0" u="none" strike="noStrike" cap="none">
                <a:solidFill>
                  <a:srgbClr val="000000"/>
                </a:solidFill>
                <a:latin typeface="Avenir"/>
                <a:ea typeface="Avenir"/>
                <a:cs typeface="Avenir"/>
                <a:sym typeface="Avenir"/>
              </a:rPr>
              <a:t>de códigos repetidos</a:t>
            </a:r>
            <a:endParaRPr sz="1400" i="0" u="none" strike="noStrike" cap="none">
              <a:solidFill>
                <a:srgbClr val="000000"/>
              </a:solidFill>
              <a:latin typeface="Avenir"/>
              <a:ea typeface="Avenir"/>
              <a:cs typeface="Avenir"/>
              <a:sym typeface="Avenir"/>
            </a:endParaRPr>
          </a:p>
        </p:txBody>
      </p:sp>
      <p:sp>
        <p:nvSpPr>
          <p:cNvPr id="301" name="Google Shape;301;p30"/>
          <p:cNvSpPr txBox="1"/>
          <p:nvPr/>
        </p:nvSpPr>
        <p:spPr>
          <a:xfrm>
            <a:off x="4154842" y="5954497"/>
            <a:ext cx="1959900" cy="585000"/>
          </a:xfrm>
          <a:prstGeom prst="rect">
            <a:avLst/>
          </a:prstGeom>
          <a:solidFill>
            <a:srgbClr val="733EF6">
              <a:alpha val="14509"/>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 sz="1600" i="0" u="none" strike="noStrike" cap="none">
                <a:solidFill>
                  <a:srgbClr val="000000"/>
                </a:solidFill>
                <a:latin typeface="Avenir"/>
                <a:ea typeface="Avenir"/>
                <a:cs typeface="Avenir"/>
                <a:sym typeface="Avenir"/>
              </a:rPr>
              <a:t>Búsqueda y uso de fórmula</a:t>
            </a:r>
            <a:endParaRPr sz="1400" i="0" u="none" strike="noStrike" cap="none">
              <a:solidFill>
                <a:srgbClr val="000000"/>
              </a:solidFill>
              <a:latin typeface="Avenir"/>
              <a:ea typeface="Avenir"/>
              <a:cs typeface="Avenir"/>
              <a:sym typeface="Avenir"/>
            </a:endParaRPr>
          </a:p>
        </p:txBody>
      </p:sp>
      <p:sp>
        <p:nvSpPr>
          <p:cNvPr id="302" name="Google Shape;302;p30"/>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sz="2000" b="1"/>
              <a:t>FASE 2. </a:t>
            </a:r>
            <a:r>
              <a:rPr lang="es" sz="2000"/>
              <a:t>Validación con la colección candados con restricciones</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1"/>
          <p:cNvSpPr txBox="1">
            <a:spLocks noGrp="1"/>
          </p:cNvSpPr>
          <p:nvPr>
            <p:ph type="body" idx="1"/>
          </p:nvPr>
        </p:nvSpPr>
        <p:spPr>
          <a:xfrm>
            <a:off x="329409" y="1681628"/>
            <a:ext cx="8485179" cy="2143372"/>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0"/>
              </a:spcBef>
              <a:spcAft>
                <a:spcPts val="0"/>
              </a:spcAft>
              <a:buSzPts val="2800"/>
              <a:buNone/>
            </a:pPr>
            <a:r>
              <a:rPr lang="es" sz="2800"/>
              <a:t>Nos han dado más información sobre la contraseña...</a:t>
            </a:r>
            <a:endParaRPr/>
          </a:p>
          <a:p>
            <a:pPr marL="0" lvl="0" indent="0" algn="ctr" rtl="0">
              <a:lnSpc>
                <a:spcPct val="130000"/>
              </a:lnSpc>
              <a:spcBef>
                <a:spcPts val="600"/>
              </a:spcBef>
              <a:spcAft>
                <a:spcPts val="0"/>
              </a:spcAft>
              <a:buSzPts val="2800"/>
              <a:buNone/>
            </a:pPr>
            <a:r>
              <a:rPr lang="es" sz="2800" b="1" i="1"/>
              <a:t>Q </a:t>
            </a:r>
            <a:r>
              <a:rPr lang="es" sz="2800" b="1" baseline="-25000"/>
              <a:t>2 </a:t>
            </a:r>
            <a:r>
              <a:rPr lang="es" sz="2800" b="1"/>
              <a:t>: ¿Podemos encontrar el número de códigos que tienen ahora los candados con la nueva información?</a:t>
            </a:r>
            <a:endParaRPr b="1"/>
          </a:p>
        </p:txBody>
      </p:sp>
      <p:pic>
        <p:nvPicPr>
          <p:cNvPr id="309" name="Google Shape;309;p31" descr="Imagen que contiene tabla, interior, diferente, artículos&#10;&#10;Descripción generada automáticamente"/>
          <p:cNvPicPr preferRelativeResize="0"/>
          <p:nvPr/>
        </p:nvPicPr>
        <p:blipFill rotWithShape="1">
          <a:blip r:embed="rId3">
            <a:alphaModFix/>
          </a:blip>
          <a:srcRect b="21350"/>
          <a:stretch/>
        </p:blipFill>
        <p:spPr>
          <a:xfrm>
            <a:off x="1001043" y="4547571"/>
            <a:ext cx="6212161" cy="1324591"/>
          </a:xfrm>
          <a:prstGeom prst="rect">
            <a:avLst/>
          </a:prstGeom>
          <a:noFill/>
          <a:ln>
            <a:noFill/>
          </a:ln>
        </p:spPr>
      </p:pic>
      <p:sp>
        <p:nvSpPr>
          <p:cNvPr id="310" name="Google Shape;310;p31"/>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sz="2000" b="1"/>
              <a:t>FASE 2. </a:t>
            </a:r>
            <a:r>
              <a:rPr lang="es" sz="2000"/>
              <a:t>Validación con la colección candados con restricciones</a:t>
            </a:r>
            <a:endParaRPr sz="2000"/>
          </a:p>
        </p:txBody>
      </p:sp>
      <p:pic>
        <p:nvPicPr>
          <p:cNvPr id="311" name="Google Shape;311;p31"/>
          <p:cNvPicPr preferRelativeResize="0"/>
          <p:nvPr/>
        </p:nvPicPr>
        <p:blipFill>
          <a:blip r:embed="rId4">
            <a:alphaModFix/>
          </a:blip>
          <a:stretch>
            <a:fillRect/>
          </a:stretch>
        </p:blipFill>
        <p:spPr>
          <a:xfrm>
            <a:off x="7060796" y="4547575"/>
            <a:ext cx="1420904" cy="1324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2"/>
          <p:cNvSpPr txBox="1">
            <a:spLocks noGrp="1"/>
          </p:cNvSpPr>
          <p:nvPr>
            <p:ph type="title"/>
          </p:nvPr>
        </p:nvSpPr>
        <p:spPr>
          <a:xfrm>
            <a:off x="1085850" y="318728"/>
            <a:ext cx="7786500" cy="640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s" sz="2000" b="1"/>
              <a:t>FASE 2. </a:t>
            </a:r>
            <a:r>
              <a:rPr lang="es" sz="2000"/>
              <a:t>Validación con la colección candados con restricciones</a:t>
            </a:r>
            <a:endParaRPr sz="2000"/>
          </a:p>
        </p:txBody>
      </p:sp>
      <p:sp>
        <p:nvSpPr>
          <p:cNvPr id="317" name="Google Shape;317;p32"/>
          <p:cNvSpPr/>
          <p:nvPr/>
        </p:nvSpPr>
        <p:spPr>
          <a:xfrm rot="5400000">
            <a:off x="42832" y="1516522"/>
            <a:ext cx="1418400" cy="1219800"/>
          </a:xfrm>
          <a:prstGeom prst="roundRect">
            <a:avLst>
              <a:gd name="adj" fmla="val 5407"/>
            </a:avLst>
          </a:prstGeom>
          <a:solidFill>
            <a:srgbClr val="733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venir"/>
              <a:ea typeface="Avenir"/>
              <a:cs typeface="Avenir"/>
              <a:sym typeface="Avenir"/>
            </a:endParaRPr>
          </a:p>
        </p:txBody>
      </p:sp>
      <p:sp>
        <p:nvSpPr>
          <p:cNvPr id="318" name="Google Shape;318;p32"/>
          <p:cNvSpPr txBox="1"/>
          <p:nvPr/>
        </p:nvSpPr>
        <p:spPr>
          <a:xfrm>
            <a:off x="1382581" y="2067056"/>
            <a:ext cx="3090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Avenir"/>
                <a:ea typeface="Avenir"/>
                <a:cs typeface="Avenir"/>
                <a:sym typeface="Avenir"/>
              </a:rPr>
              <a:t>Sabemos que la contraseña no contiene cifras repetidas</a:t>
            </a:r>
            <a:endParaRPr sz="1400" b="0" i="0" u="none" strike="noStrike" cap="none">
              <a:solidFill>
                <a:srgbClr val="000000"/>
              </a:solidFill>
              <a:latin typeface="Arial"/>
              <a:ea typeface="Arial"/>
              <a:cs typeface="Arial"/>
              <a:sym typeface="Arial"/>
            </a:endParaRPr>
          </a:p>
        </p:txBody>
      </p:sp>
      <p:sp>
        <p:nvSpPr>
          <p:cNvPr id="319" name="Google Shape;319;p32"/>
          <p:cNvSpPr txBox="1"/>
          <p:nvPr/>
        </p:nvSpPr>
        <p:spPr>
          <a:xfrm>
            <a:off x="1429017" y="1435293"/>
            <a:ext cx="3433800" cy="585000"/>
          </a:xfrm>
          <a:prstGeom prst="rect">
            <a:avLst/>
          </a:prstGeom>
          <a:solidFill>
            <a:srgbClr val="7030A0">
              <a:alpha val="14510"/>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Avenir"/>
                <a:ea typeface="Avenir"/>
                <a:cs typeface="Avenir"/>
                <a:sym typeface="Avenir"/>
              </a:rPr>
              <a:t>Candado 7: </a:t>
            </a:r>
            <a:r>
              <a:rPr lang="es" sz="1600" b="0" i="0" u="none" strike="noStrike" cap="none">
                <a:solidFill>
                  <a:schemeClr val="dk1"/>
                </a:solidFill>
                <a:latin typeface="Avenir"/>
                <a:ea typeface="Avenir"/>
                <a:cs typeface="Avenir"/>
                <a:sym typeface="Avenir"/>
              </a:rPr>
              <a:t>Candato de numeración de ruleta (sin repeticiones)</a:t>
            </a:r>
            <a:endParaRPr sz="1600" b="1" i="0" u="none" strike="noStrike" cap="none">
              <a:solidFill>
                <a:schemeClr val="dk1"/>
              </a:solidFill>
              <a:latin typeface="Avenir"/>
              <a:ea typeface="Avenir"/>
              <a:cs typeface="Avenir"/>
              <a:sym typeface="Avenir"/>
            </a:endParaRPr>
          </a:p>
        </p:txBody>
      </p:sp>
      <p:sp>
        <p:nvSpPr>
          <p:cNvPr id="320" name="Google Shape;320;p32"/>
          <p:cNvSpPr/>
          <p:nvPr/>
        </p:nvSpPr>
        <p:spPr>
          <a:xfrm>
            <a:off x="258010" y="1495439"/>
            <a:ext cx="1015910" cy="1224439"/>
          </a:xfrm>
          <a:custGeom>
            <a:avLst/>
            <a:gdLst/>
            <a:ahLst/>
            <a:cxnLst/>
            <a:rect l="l" t="t" r="r" b="b"/>
            <a:pathLst>
              <a:path w="2539776" h="2782816" extrusionOk="0">
                <a:moveTo>
                  <a:pt x="0" y="0"/>
                </a:moveTo>
                <a:lnTo>
                  <a:pt x="2539776" y="0"/>
                </a:lnTo>
                <a:lnTo>
                  <a:pt x="2539776" y="2782816"/>
                </a:lnTo>
                <a:lnTo>
                  <a:pt x="0" y="2782816"/>
                </a:lnTo>
                <a:lnTo>
                  <a:pt x="0" y="0"/>
                </a:lnTo>
                <a:close/>
              </a:path>
            </a:pathLst>
          </a:custGeom>
          <a:blipFill rotWithShape="1">
            <a:blip r:embed="rId3">
              <a:alphaModFix/>
            </a:blip>
            <a:stretch>
              <a:fillRect l="-3609" t="-15239" r="-78247" b="-34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venir"/>
              <a:ea typeface="Avenir"/>
              <a:cs typeface="Avenir"/>
              <a:sym typeface="Avenir"/>
            </a:endParaRPr>
          </a:p>
        </p:txBody>
      </p:sp>
      <p:sp>
        <p:nvSpPr>
          <p:cNvPr id="321" name="Google Shape;321;p32"/>
          <p:cNvSpPr txBox="1"/>
          <p:nvPr/>
        </p:nvSpPr>
        <p:spPr>
          <a:xfrm>
            <a:off x="1429017" y="3861761"/>
            <a:ext cx="3035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Avenir"/>
                <a:ea typeface="Avenir"/>
                <a:cs typeface="Avenir"/>
                <a:sym typeface="Avenir"/>
              </a:rPr>
              <a:t>Sabemos con seguridad que su contraseña tiene </a:t>
            </a:r>
            <a:r>
              <a:rPr lang="es" sz="1600">
                <a:solidFill>
                  <a:schemeClr val="dk1"/>
                </a:solidFill>
                <a:latin typeface="Avenir"/>
                <a:ea typeface="Avenir"/>
                <a:cs typeface="Avenir"/>
                <a:sym typeface="Avenir"/>
              </a:rPr>
              <a:t>4 </a:t>
            </a:r>
            <a:r>
              <a:rPr lang="es" sz="1600" b="0" i="0" u="none" strike="noStrike" cap="none">
                <a:solidFill>
                  <a:schemeClr val="dk1"/>
                </a:solidFill>
                <a:latin typeface="Avenir"/>
                <a:ea typeface="Avenir"/>
                <a:cs typeface="Avenir"/>
                <a:sym typeface="Avenir"/>
              </a:rPr>
              <a:t>cifras.</a:t>
            </a:r>
            <a:endParaRPr sz="1600" b="0" i="0" u="none" strike="noStrike" cap="none">
              <a:solidFill>
                <a:schemeClr val="dk1"/>
              </a:solidFill>
              <a:latin typeface="Avenir"/>
              <a:ea typeface="Avenir"/>
              <a:cs typeface="Avenir"/>
              <a:sym typeface="Avenir"/>
            </a:endParaRPr>
          </a:p>
        </p:txBody>
      </p:sp>
      <p:sp>
        <p:nvSpPr>
          <p:cNvPr id="322" name="Google Shape;322;p32"/>
          <p:cNvSpPr txBox="1"/>
          <p:nvPr/>
        </p:nvSpPr>
        <p:spPr>
          <a:xfrm>
            <a:off x="1429017" y="3189342"/>
            <a:ext cx="3275100" cy="585000"/>
          </a:xfrm>
          <a:prstGeom prst="rect">
            <a:avLst/>
          </a:prstGeom>
          <a:solidFill>
            <a:srgbClr val="7030A0">
              <a:alpha val="14510"/>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Avenir"/>
                <a:ea typeface="Avenir"/>
                <a:cs typeface="Avenir"/>
                <a:sym typeface="Avenir"/>
              </a:rPr>
              <a:t>Candado 8: </a:t>
            </a:r>
            <a:r>
              <a:rPr lang="es" sz="1600" b="0" i="0" u="none" strike="noStrike" cap="none">
                <a:solidFill>
                  <a:schemeClr val="dk1"/>
                </a:solidFill>
                <a:latin typeface="Avenir"/>
                <a:ea typeface="Avenir"/>
                <a:cs typeface="Avenir"/>
                <a:sym typeface="Avenir"/>
              </a:rPr>
              <a:t>Candado pulsador (ampliado)</a:t>
            </a:r>
            <a:endParaRPr sz="1600" b="1" i="0" u="none" strike="noStrike" cap="none">
              <a:solidFill>
                <a:schemeClr val="dk1"/>
              </a:solidFill>
              <a:latin typeface="Avenir"/>
              <a:ea typeface="Avenir"/>
              <a:cs typeface="Avenir"/>
              <a:sym typeface="Avenir"/>
            </a:endParaRPr>
          </a:p>
        </p:txBody>
      </p:sp>
      <p:sp>
        <p:nvSpPr>
          <p:cNvPr id="323" name="Google Shape;323;p32"/>
          <p:cNvSpPr txBox="1"/>
          <p:nvPr/>
        </p:nvSpPr>
        <p:spPr>
          <a:xfrm>
            <a:off x="1416314" y="5423484"/>
            <a:ext cx="3834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Avenir"/>
                <a:ea typeface="Avenir"/>
                <a:cs typeface="Avenir"/>
                <a:sym typeface="Avenir"/>
              </a:rPr>
              <a:t>Sabemos que ni en los días ni en los años contienen cifras repetidas.</a:t>
            </a:r>
            <a:endParaRPr sz="1600" b="0" i="0" u="none" strike="noStrike" cap="none">
              <a:solidFill>
                <a:schemeClr val="dk1"/>
              </a:solidFill>
              <a:latin typeface="Avenir"/>
              <a:ea typeface="Avenir"/>
              <a:cs typeface="Avenir"/>
              <a:sym typeface="Avenir"/>
            </a:endParaRPr>
          </a:p>
        </p:txBody>
      </p:sp>
      <p:sp>
        <p:nvSpPr>
          <p:cNvPr id="324" name="Google Shape;324;p32"/>
          <p:cNvSpPr txBox="1"/>
          <p:nvPr/>
        </p:nvSpPr>
        <p:spPr>
          <a:xfrm>
            <a:off x="1429017" y="4734960"/>
            <a:ext cx="3294600" cy="585000"/>
          </a:xfrm>
          <a:prstGeom prst="rect">
            <a:avLst/>
          </a:prstGeom>
          <a:solidFill>
            <a:srgbClr val="7030A0">
              <a:alpha val="14510"/>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Avenir"/>
                <a:ea typeface="Avenir"/>
                <a:cs typeface="Avenir"/>
                <a:sym typeface="Avenir"/>
              </a:rPr>
              <a:t>Candado 9: </a:t>
            </a:r>
            <a:r>
              <a:rPr lang="es" sz="1600" b="0" i="0" u="none" strike="noStrike" cap="none">
                <a:solidFill>
                  <a:schemeClr val="dk1"/>
                </a:solidFill>
                <a:latin typeface="Avenir"/>
                <a:ea typeface="Avenir"/>
                <a:cs typeface="Avenir"/>
                <a:sym typeface="Avenir"/>
              </a:rPr>
              <a:t>Candato de fechas (sin repeticiones)</a:t>
            </a:r>
            <a:endParaRPr sz="1600" b="1" i="0" u="none" strike="noStrike" cap="none">
              <a:solidFill>
                <a:schemeClr val="dk1"/>
              </a:solidFill>
              <a:latin typeface="Avenir"/>
              <a:ea typeface="Avenir"/>
              <a:cs typeface="Avenir"/>
              <a:sym typeface="Avenir"/>
            </a:endParaRPr>
          </a:p>
        </p:txBody>
      </p:sp>
      <p:sp>
        <p:nvSpPr>
          <p:cNvPr id="325" name="Google Shape;325;p32"/>
          <p:cNvSpPr txBox="1"/>
          <p:nvPr/>
        </p:nvSpPr>
        <p:spPr>
          <a:xfrm>
            <a:off x="6191699" y="2853175"/>
            <a:ext cx="3028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Avenir"/>
                <a:ea typeface="Avenir"/>
                <a:cs typeface="Avenir"/>
                <a:sym typeface="Avenir"/>
              </a:rPr>
              <a:t>Sabemos ahora que la contraseña no contiene direcciones repetidas</a:t>
            </a:r>
            <a:endParaRPr sz="1600" b="0" i="0" u="none" strike="noStrike" cap="none">
              <a:solidFill>
                <a:schemeClr val="dk1"/>
              </a:solidFill>
              <a:latin typeface="Avenir"/>
              <a:ea typeface="Avenir"/>
              <a:cs typeface="Avenir"/>
              <a:sym typeface="Avenir"/>
            </a:endParaRPr>
          </a:p>
        </p:txBody>
      </p:sp>
      <p:sp>
        <p:nvSpPr>
          <p:cNvPr id="326" name="Google Shape;326;p32"/>
          <p:cNvSpPr txBox="1"/>
          <p:nvPr/>
        </p:nvSpPr>
        <p:spPr>
          <a:xfrm>
            <a:off x="6253484" y="1960161"/>
            <a:ext cx="2748300" cy="831000"/>
          </a:xfrm>
          <a:prstGeom prst="rect">
            <a:avLst/>
          </a:prstGeom>
          <a:solidFill>
            <a:srgbClr val="7030A0">
              <a:alpha val="14510"/>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Avenir"/>
                <a:ea typeface="Avenir"/>
                <a:cs typeface="Avenir"/>
                <a:sym typeface="Avenir"/>
              </a:rPr>
              <a:t>Candado 10: </a:t>
            </a:r>
            <a:r>
              <a:rPr lang="es" sz="1600" b="0" i="0" u="none" strike="noStrike" cap="none">
                <a:solidFill>
                  <a:schemeClr val="dk1"/>
                </a:solidFill>
                <a:latin typeface="Avenir"/>
                <a:ea typeface="Avenir"/>
                <a:cs typeface="Avenir"/>
                <a:sym typeface="Avenir"/>
              </a:rPr>
              <a:t>Candado direccional (sin repeticiones)</a:t>
            </a:r>
            <a:endParaRPr sz="1600" b="1" i="0" u="none" strike="noStrike" cap="none">
              <a:solidFill>
                <a:schemeClr val="dk1"/>
              </a:solidFill>
              <a:latin typeface="Avenir"/>
              <a:ea typeface="Avenir"/>
              <a:cs typeface="Avenir"/>
              <a:sym typeface="Avenir"/>
            </a:endParaRPr>
          </a:p>
        </p:txBody>
      </p:sp>
      <p:sp>
        <p:nvSpPr>
          <p:cNvPr id="327" name="Google Shape;327;p32"/>
          <p:cNvSpPr/>
          <p:nvPr/>
        </p:nvSpPr>
        <p:spPr>
          <a:xfrm rot="5400000">
            <a:off x="48131" y="3127303"/>
            <a:ext cx="1418400" cy="1219800"/>
          </a:xfrm>
          <a:prstGeom prst="roundRect">
            <a:avLst>
              <a:gd name="adj" fmla="val 5407"/>
            </a:avLst>
          </a:prstGeom>
          <a:solidFill>
            <a:srgbClr val="733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venir"/>
              <a:ea typeface="Avenir"/>
              <a:cs typeface="Avenir"/>
              <a:sym typeface="Avenir"/>
            </a:endParaRPr>
          </a:p>
        </p:txBody>
      </p:sp>
      <p:sp>
        <p:nvSpPr>
          <p:cNvPr id="328" name="Google Shape;328;p32"/>
          <p:cNvSpPr/>
          <p:nvPr/>
        </p:nvSpPr>
        <p:spPr>
          <a:xfrm rot="5400000">
            <a:off x="44965" y="4752373"/>
            <a:ext cx="1418400" cy="1219800"/>
          </a:xfrm>
          <a:prstGeom prst="roundRect">
            <a:avLst>
              <a:gd name="adj" fmla="val 5407"/>
            </a:avLst>
          </a:prstGeom>
          <a:solidFill>
            <a:srgbClr val="733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venir"/>
              <a:ea typeface="Avenir"/>
              <a:cs typeface="Avenir"/>
              <a:sym typeface="Avenir"/>
            </a:endParaRPr>
          </a:p>
        </p:txBody>
      </p:sp>
      <p:sp>
        <p:nvSpPr>
          <p:cNvPr id="329" name="Google Shape;329;p32"/>
          <p:cNvSpPr/>
          <p:nvPr/>
        </p:nvSpPr>
        <p:spPr>
          <a:xfrm>
            <a:off x="241826" y="2945497"/>
            <a:ext cx="1072186" cy="1572539"/>
          </a:xfrm>
          <a:custGeom>
            <a:avLst/>
            <a:gdLst/>
            <a:ahLst/>
            <a:cxnLst/>
            <a:rect l="l" t="t" r="r" b="b"/>
            <a:pathLst>
              <a:path w="3573952" h="3573952" extrusionOk="0">
                <a:moveTo>
                  <a:pt x="0" y="0"/>
                </a:moveTo>
                <a:lnTo>
                  <a:pt x="3573951" y="0"/>
                </a:lnTo>
                <a:lnTo>
                  <a:pt x="3573951" y="3573951"/>
                </a:lnTo>
                <a:lnTo>
                  <a:pt x="0" y="357395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venir"/>
              <a:ea typeface="Avenir"/>
              <a:cs typeface="Avenir"/>
              <a:sym typeface="Avenir"/>
            </a:endParaRPr>
          </a:p>
        </p:txBody>
      </p:sp>
      <p:sp>
        <p:nvSpPr>
          <p:cNvPr id="330" name="Google Shape;330;p32"/>
          <p:cNvSpPr/>
          <p:nvPr/>
        </p:nvSpPr>
        <p:spPr>
          <a:xfrm>
            <a:off x="180841" y="4780096"/>
            <a:ext cx="1222386" cy="1061239"/>
          </a:xfrm>
          <a:custGeom>
            <a:avLst/>
            <a:gdLst/>
            <a:ahLst/>
            <a:cxnLst/>
            <a:rect l="l" t="t" r="r" b="b"/>
            <a:pathLst>
              <a:path w="2469466" h="2703794" extrusionOk="0">
                <a:moveTo>
                  <a:pt x="0" y="0"/>
                </a:moveTo>
                <a:lnTo>
                  <a:pt x="2469465" y="0"/>
                </a:lnTo>
                <a:lnTo>
                  <a:pt x="2469465" y="2703795"/>
                </a:lnTo>
                <a:lnTo>
                  <a:pt x="0" y="270379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venir"/>
              <a:ea typeface="Avenir"/>
              <a:cs typeface="Avenir"/>
              <a:sym typeface="Avenir"/>
            </a:endParaRPr>
          </a:p>
        </p:txBody>
      </p:sp>
      <p:sp>
        <p:nvSpPr>
          <p:cNvPr id="331" name="Google Shape;331;p32"/>
          <p:cNvSpPr/>
          <p:nvPr/>
        </p:nvSpPr>
        <p:spPr>
          <a:xfrm rot="5400000">
            <a:off x="4825172" y="2059462"/>
            <a:ext cx="1418400" cy="1219800"/>
          </a:xfrm>
          <a:prstGeom prst="roundRect">
            <a:avLst>
              <a:gd name="adj" fmla="val 5407"/>
            </a:avLst>
          </a:prstGeom>
          <a:solidFill>
            <a:srgbClr val="733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venir"/>
              <a:ea typeface="Avenir"/>
              <a:cs typeface="Avenir"/>
              <a:sym typeface="Avenir"/>
            </a:endParaRPr>
          </a:p>
        </p:txBody>
      </p:sp>
      <p:sp>
        <p:nvSpPr>
          <p:cNvPr id="332" name="Google Shape;332;p32"/>
          <p:cNvSpPr/>
          <p:nvPr/>
        </p:nvSpPr>
        <p:spPr>
          <a:xfrm>
            <a:off x="5190450" y="1940675"/>
            <a:ext cx="733614" cy="1147798"/>
          </a:xfrm>
          <a:custGeom>
            <a:avLst/>
            <a:gdLst/>
            <a:ahLst/>
            <a:cxnLst/>
            <a:rect l="l" t="t" r="r" b="b"/>
            <a:pathLst>
              <a:path w="2157687" h="3672953" extrusionOk="0">
                <a:moveTo>
                  <a:pt x="0" y="0"/>
                </a:moveTo>
                <a:lnTo>
                  <a:pt x="2157688" y="0"/>
                </a:lnTo>
                <a:lnTo>
                  <a:pt x="2157688" y="3672953"/>
                </a:lnTo>
                <a:lnTo>
                  <a:pt x="0" y="3672953"/>
                </a:lnTo>
                <a:lnTo>
                  <a:pt x="0" y="0"/>
                </a:lnTo>
                <a:close/>
              </a:path>
            </a:pathLst>
          </a:custGeom>
          <a:blipFill rotWithShape="1">
            <a:blip r:embed="rId6">
              <a:alphaModFix/>
            </a:blip>
            <a:stretch>
              <a:fillRect t="-8769" r="-99956" b="-86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venir"/>
              <a:ea typeface="Avenir"/>
              <a:cs typeface="Avenir"/>
              <a:sym typeface="Avenir"/>
            </a:endParaRPr>
          </a:p>
        </p:txBody>
      </p:sp>
      <p:sp>
        <p:nvSpPr>
          <p:cNvPr id="333" name="Google Shape;333;p32"/>
          <p:cNvSpPr txBox="1"/>
          <p:nvPr/>
        </p:nvSpPr>
        <p:spPr>
          <a:xfrm>
            <a:off x="6253484" y="4656956"/>
            <a:ext cx="2859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Avenir"/>
                <a:ea typeface="Avenir"/>
                <a:cs typeface="Avenir"/>
                <a:sym typeface="Avenir"/>
              </a:rPr>
              <a:t>Sabemos que la contraseña tiene dos cifras repetidas</a:t>
            </a:r>
            <a:endParaRPr sz="1600" b="0" i="0" u="none" strike="noStrike" cap="none">
              <a:solidFill>
                <a:schemeClr val="dk1"/>
              </a:solidFill>
              <a:latin typeface="Avenir"/>
              <a:ea typeface="Avenir"/>
              <a:cs typeface="Avenir"/>
              <a:sym typeface="Avenir"/>
            </a:endParaRPr>
          </a:p>
        </p:txBody>
      </p:sp>
      <p:sp>
        <p:nvSpPr>
          <p:cNvPr id="334" name="Google Shape;334;p32"/>
          <p:cNvSpPr txBox="1"/>
          <p:nvPr/>
        </p:nvSpPr>
        <p:spPr>
          <a:xfrm>
            <a:off x="6253484" y="4033972"/>
            <a:ext cx="2742300" cy="585000"/>
          </a:xfrm>
          <a:prstGeom prst="rect">
            <a:avLst/>
          </a:prstGeom>
          <a:solidFill>
            <a:srgbClr val="7030A0">
              <a:alpha val="14510"/>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Avenir"/>
                <a:ea typeface="Avenir"/>
                <a:cs typeface="Avenir"/>
                <a:sym typeface="Avenir"/>
              </a:rPr>
              <a:t>Candado 11: </a:t>
            </a:r>
            <a:r>
              <a:rPr lang="es" sz="1600" b="0" i="0" u="none" strike="noStrike" cap="none">
                <a:solidFill>
                  <a:schemeClr val="dk1"/>
                </a:solidFill>
                <a:latin typeface="Avenir"/>
                <a:ea typeface="Avenir"/>
                <a:cs typeface="Avenir"/>
                <a:sym typeface="Avenir"/>
              </a:rPr>
              <a:t>Candado de caja fuerte (con repeticiones)</a:t>
            </a:r>
            <a:endParaRPr sz="1600" b="1" i="0" u="none" strike="noStrike" cap="none">
              <a:solidFill>
                <a:schemeClr val="dk1"/>
              </a:solidFill>
              <a:latin typeface="Avenir"/>
              <a:ea typeface="Avenir"/>
              <a:cs typeface="Avenir"/>
              <a:sym typeface="Avenir"/>
            </a:endParaRPr>
          </a:p>
        </p:txBody>
      </p:sp>
      <p:sp>
        <p:nvSpPr>
          <p:cNvPr id="335" name="Google Shape;335;p32"/>
          <p:cNvSpPr/>
          <p:nvPr/>
        </p:nvSpPr>
        <p:spPr>
          <a:xfrm rot="5400000">
            <a:off x="4846882" y="3997988"/>
            <a:ext cx="1418400" cy="1219800"/>
          </a:xfrm>
          <a:prstGeom prst="roundRect">
            <a:avLst>
              <a:gd name="adj" fmla="val 5407"/>
            </a:avLst>
          </a:prstGeom>
          <a:solidFill>
            <a:srgbClr val="733E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venir"/>
              <a:ea typeface="Avenir"/>
              <a:cs typeface="Avenir"/>
              <a:sym typeface="Avenir"/>
            </a:endParaRPr>
          </a:p>
        </p:txBody>
      </p:sp>
      <p:sp>
        <p:nvSpPr>
          <p:cNvPr id="336" name="Google Shape;336;p32"/>
          <p:cNvSpPr/>
          <p:nvPr/>
        </p:nvSpPr>
        <p:spPr>
          <a:xfrm>
            <a:off x="5040438" y="4033571"/>
            <a:ext cx="1151687" cy="1151687"/>
          </a:xfrm>
          <a:custGeom>
            <a:avLst/>
            <a:gdLst/>
            <a:ahLst/>
            <a:cxnLst/>
            <a:rect l="l" t="t" r="r" b="b"/>
            <a:pathLst>
              <a:path w="2861335" h="2861335" extrusionOk="0">
                <a:moveTo>
                  <a:pt x="0" y="0"/>
                </a:moveTo>
                <a:lnTo>
                  <a:pt x="2861335" y="0"/>
                </a:lnTo>
                <a:lnTo>
                  <a:pt x="2861335" y="2861336"/>
                </a:lnTo>
                <a:lnTo>
                  <a:pt x="0" y="2861336"/>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1085850" y="318728"/>
            <a:ext cx="7786500" cy="640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s" sz="2000" b="1"/>
              <a:t>FASE 2. </a:t>
            </a:r>
            <a:r>
              <a:rPr lang="es" sz="2000"/>
              <a:t>Validación con la colección candados con restricciones</a:t>
            </a:r>
            <a:endParaRPr sz="2000"/>
          </a:p>
        </p:txBody>
      </p:sp>
      <p:pic>
        <p:nvPicPr>
          <p:cNvPr id="342" name="Google Shape;342;p33"/>
          <p:cNvPicPr preferRelativeResize="0"/>
          <p:nvPr/>
        </p:nvPicPr>
        <p:blipFill>
          <a:blip r:embed="rId3">
            <a:alphaModFix/>
          </a:blip>
          <a:stretch>
            <a:fillRect/>
          </a:stretch>
        </p:blipFill>
        <p:spPr>
          <a:xfrm>
            <a:off x="1995800" y="2735600"/>
            <a:ext cx="5557049" cy="2977775"/>
          </a:xfrm>
          <a:prstGeom prst="rect">
            <a:avLst/>
          </a:prstGeom>
          <a:noFill/>
          <a:ln>
            <a:noFill/>
          </a:ln>
        </p:spPr>
      </p:pic>
      <p:sp>
        <p:nvSpPr>
          <p:cNvPr id="343" name="Google Shape;343;p33"/>
          <p:cNvSpPr txBox="1"/>
          <p:nvPr/>
        </p:nvSpPr>
        <p:spPr>
          <a:xfrm>
            <a:off x="671640" y="1549625"/>
            <a:ext cx="8016900"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2000" b="1" dirty="0">
                <a:solidFill>
                  <a:srgbClr val="218C97"/>
                </a:solidFill>
                <a:latin typeface="Avenir"/>
                <a:ea typeface="Avenir"/>
                <a:cs typeface="Avenir"/>
                <a:sym typeface="Avenir"/>
              </a:rPr>
              <a:t>PARTE 1. TRABAJO EN GRUPO</a:t>
            </a:r>
            <a:endParaRPr sz="2000" b="1" dirty="0">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r>
              <a:rPr lang="es" sz="2000" b="1" dirty="0">
                <a:solidFill>
                  <a:srgbClr val="218C97"/>
                </a:solidFill>
                <a:latin typeface="Avenir"/>
                <a:ea typeface="Avenir"/>
                <a:cs typeface="Avenir"/>
                <a:sym typeface="Avenir"/>
              </a:rPr>
              <a:t>¿Podéis calcular el número de contraseñas de cada candado?</a:t>
            </a:r>
            <a:endParaRPr sz="2000" b="1" dirty="0">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r>
              <a:rPr lang="es" sz="2000" b="1" dirty="0">
                <a:solidFill>
                  <a:srgbClr val="218C97"/>
                </a:solidFill>
                <a:latin typeface="Avenir"/>
                <a:ea typeface="Avenir"/>
                <a:cs typeface="Avenir"/>
                <a:sym typeface="Avenir"/>
              </a:rPr>
              <a:t>Si no, haced preguntas a los grupos responsables de ese candado en la fase anterior.</a:t>
            </a:r>
            <a:endParaRPr sz="2000" b="1" dirty="0">
              <a:solidFill>
                <a:srgbClr val="218C97"/>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4"/>
          <p:cNvSpPr txBox="1">
            <a:spLocks noGrp="1"/>
          </p:cNvSpPr>
          <p:nvPr>
            <p:ph type="title"/>
          </p:nvPr>
        </p:nvSpPr>
        <p:spPr>
          <a:xfrm>
            <a:off x="1085850" y="318728"/>
            <a:ext cx="7786500" cy="640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s" sz="2000" b="1"/>
              <a:t>FASE 2. </a:t>
            </a:r>
            <a:r>
              <a:rPr lang="es" sz="2000"/>
              <a:t>Validación con la colección candados con restricciones</a:t>
            </a:r>
            <a:endParaRPr sz="2000"/>
          </a:p>
        </p:txBody>
      </p:sp>
      <p:sp>
        <p:nvSpPr>
          <p:cNvPr id="349" name="Google Shape;349;p34"/>
          <p:cNvSpPr txBox="1"/>
          <p:nvPr/>
        </p:nvSpPr>
        <p:spPr>
          <a:xfrm>
            <a:off x="671640" y="1549625"/>
            <a:ext cx="80169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2000" b="1" dirty="0">
                <a:solidFill>
                  <a:srgbClr val="218C97"/>
                </a:solidFill>
                <a:latin typeface="Avenir"/>
                <a:ea typeface="Avenir"/>
                <a:cs typeface="Avenir"/>
                <a:sym typeface="Avenir"/>
              </a:rPr>
              <a:t>PARTE 2. TRABAJO INDIVIDUAL</a:t>
            </a:r>
            <a:endParaRPr sz="2000" b="1" dirty="0">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r>
              <a:rPr lang="es" sz="2000" b="1" dirty="0">
                <a:solidFill>
                  <a:srgbClr val="218C97"/>
                </a:solidFill>
                <a:latin typeface="Avenir"/>
                <a:ea typeface="Avenir"/>
                <a:cs typeface="Avenir"/>
                <a:sym typeface="Avenir"/>
              </a:rPr>
              <a:t>Indica el número de contraseñas de cada nuevo tipo de candado y justifica la respuesta</a:t>
            </a:r>
            <a:endParaRPr sz="2000" b="1" dirty="0">
              <a:solidFill>
                <a:srgbClr val="218C97"/>
              </a:solidFill>
              <a:latin typeface="Avenir"/>
              <a:ea typeface="Avenir"/>
              <a:cs typeface="Avenir"/>
              <a:sym typeface="Avenir"/>
            </a:endParaRPr>
          </a:p>
        </p:txBody>
      </p:sp>
      <p:pic>
        <p:nvPicPr>
          <p:cNvPr id="350" name="Google Shape;350;p34"/>
          <p:cNvPicPr preferRelativeResize="0"/>
          <p:nvPr/>
        </p:nvPicPr>
        <p:blipFill>
          <a:blip r:embed="rId3">
            <a:alphaModFix/>
          </a:blip>
          <a:stretch>
            <a:fillRect/>
          </a:stretch>
        </p:blipFill>
        <p:spPr>
          <a:xfrm>
            <a:off x="2176275" y="2653375"/>
            <a:ext cx="4025600" cy="3598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5"/>
          <p:cNvSpPr txBox="1">
            <a:spLocks noGrp="1"/>
          </p:cNvSpPr>
          <p:nvPr>
            <p:ph type="body" idx="1"/>
          </p:nvPr>
        </p:nvSpPr>
        <p:spPr>
          <a:xfrm>
            <a:off x="329409" y="1681628"/>
            <a:ext cx="8485200" cy="2143500"/>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600"/>
              </a:spcBef>
              <a:spcAft>
                <a:spcPts val="0"/>
              </a:spcAft>
              <a:buSzPts val="2800"/>
              <a:buNone/>
            </a:pPr>
            <a:r>
              <a:rPr lang="es" sz="2800" b="1" i="1"/>
              <a:t>Q </a:t>
            </a:r>
            <a:r>
              <a:rPr lang="es" sz="2800" b="1" baseline="-25000"/>
              <a:t>3 </a:t>
            </a:r>
            <a:r>
              <a:rPr lang="es" sz="2800" b="1"/>
              <a:t>: ¿Qué caracteriza a un modelo de candado?</a:t>
            </a:r>
            <a:endParaRPr sz="2800" b="1"/>
          </a:p>
          <a:p>
            <a:pPr marL="0" lvl="0" indent="0" algn="ctr" rtl="0">
              <a:lnSpc>
                <a:spcPct val="130000"/>
              </a:lnSpc>
              <a:spcBef>
                <a:spcPts val="600"/>
              </a:spcBef>
              <a:spcAft>
                <a:spcPts val="0"/>
              </a:spcAft>
              <a:buSzPts val="2800"/>
              <a:buNone/>
            </a:pPr>
            <a:r>
              <a:rPr lang="es" sz="2800" b="1"/>
              <a:t>¿Qué modelos existen?</a:t>
            </a:r>
            <a:endParaRPr sz="2800" b="1"/>
          </a:p>
          <a:p>
            <a:pPr marL="0" lvl="0" indent="0" algn="ctr" rtl="0">
              <a:lnSpc>
                <a:spcPct val="130000"/>
              </a:lnSpc>
              <a:spcBef>
                <a:spcPts val="600"/>
              </a:spcBef>
              <a:spcAft>
                <a:spcPts val="0"/>
              </a:spcAft>
              <a:buSzPts val="2800"/>
              <a:buNone/>
            </a:pPr>
            <a:r>
              <a:rPr lang="es" sz="2800" b="1"/>
              <a:t>¿Cómo los caracterizamos y llamamos?</a:t>
            </a:r>
            <a:endParaRPr sz="2800" b="1"/>
          </a:p>
        </p:txBody>
      </p:sp>
      <p:sp>
        <p:nvSpPr>
          <p:cNvPr id="357" name="Google Shape;357;p35"/>
          <p:cNvSpPr txBox="1">
            <a:spLocks noGrp="1"/>
          </p:cNvSpPr>
          <p:nvPr>
            <p:ph type="title"/>
          </p:nvPr>
        </p:nvSpPr>
        <p:spPr>
          <a:xfrm>
            <a:off x="474595" y="318728"/>
            <a:ext cx="7640700" cy="64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sz="2000" b="1"/>
              <a:t>FASE 3. </a:t>
            </a:r>
            <a:r>
              <a:rPr lang="es" sz="2000"/>
              <a:t>Clasificación de los candados y técnicas generales</a:t>
            </a:r>
            <a:endParaRPr/>
          </a:p>
        </p:txBody>
      </p:sp>
      <p:pic>
        <p:nvPicPr>
          <p:cNvPr id="358" name="Google Shape;358;p35" descr="Imagen que contiene tabla, interior, diferente, artículos&#10;&#10;Descripción generada automáticamente"/>
          <p:cNvPicPr preferRelativeResize="0"/>
          <p:nvPr/>
        </p:nvPicPr>
        <p:blipFill rotWithShape="1">
          <a:blip r:embed="rId3">
            <a:alphaModFix/>
          </a:blip>
          <a:srcRect b="21352"/>
          <a:stretch/>
        </p:blipFill>
        <p:spPr>
          <a:xfrm>
            <a:off x="996993" y="4547571"/>
            <a:ext cx="6212161" cy="1324591"/>
          </a:xfrm>
          <a:prstGeom prst="rect">
            <a:avLst/>
          </a:prstGeom>
          <a:noFill/>
          <a:ln>
            <a:noFill/>
          </a:ln>
        </p:spPr>
      </p:pic>
      <p:pic>
        <p:nvPicPr>
          <p:cNvPr id="359" name="Google Shape;359;p35"/>
          <p:cNvPicPr preferRelativeResize="0"/>
          <p:nvPr/>
        </p:nvPicPr>
        <p:blipFill>
          <a:blip r:embed="rId4">
            <a:alphaModFix/>
          </a:blip>
          <a:stretch>
            <a:fillRect/>
          </a:stretch>
        </p:blipFill>
        <p:spPr>
          <a:xfrm>
            <a:off x="7209149" y="4746825"/>
            <a:ext cx="1147650" cy="1069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6"/>
          <p:cNvSpPr txBox="1">
            <a:spLocks noGrp="1"/>
          </p:cNvSpPr>
          <p:nvPr>
            <p:ph type="title"/>
          </p:nvPr>
        </p:nvSpPr>
        <p:spPr>
          <a:xfrm>
            <a:off x="1085850" y="318728"/>
            <a:ext cx="7786500" cy="64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SzPts val="1400"/>
              <a:buNone/>
            </a:pPr>
            <a:r>
              <a:rPr lang="es" sz="2000" b="1"/>
              <a:t>FASE 3. </a:t>
            </a:r>
            <a:r>
              <a:rPr lang="es" sz="2000"/>
              <a:t>Clasificación de los candados y técnicas generales</a:t>
            </a:r>
            <a:endParaRPr sz="2000" b="1"/>
          </a:p>
        </p:txBody>
      </p:sp>
      <p:sp>
        <p:nvSpPr>
          <p:cNvPr id="365" name="Google Shape;365;p36"/>
          <p:cNvSpPr txBox="1"/>
          <p:nvPr/>
        </p:nvSpPr>
        <p:spPr>
          <a:xfrm>
            <a:off x="671640" y="1549625"/>
            <a:ext cx="8016900" cy="384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2000" b="1" dirty="0">
                <a:solidFill>
                  <a:srgbClr val="218C97"/>
                </a:solidFill>
                <a:latin typeface="Avenir"/>
                <a:ea typeface="Avenir"/>
                <a:cs typeface="Avenir"/>
                <a:sym typeface="Avenir"/>
              </a:rPr>
              <a:t>PARTE 1. TRABAJO EN GRUPO</a:t>
            </a:r>
            <a:endParaRPr sz="2000" b="1" dirty="0">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endParaRPr sz="2000" b="1" dirty="0">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r>
              <a:rPr lang="es" sz="2000" b="1" dirty="0">
                <a:solidFill>
                  <a:srgbClr val="218C97"/>
                </a:solidFill>
                <a:latin typeface="Avenir"/>
                <a:ea typeface="Avenir"/>
                <a:cs typeface="Avenir"/>
                <a:sym typeface="Avenir"/>
              </a:rPr>
              <a:t>Trabajad en grupo para proponer posibles clasificaciones de candados explicando:</a:t>
            </a:r>
            <a:endParaRPr sz="2000" b="1" dirty="0">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endParaRPr sz="2000" b="1" dirty="0">
              <a:solidFill>
                <a:srgbClr val="218C97"/>
              </a:solidFill>
              <a:latin typeface="Avenir"/>
              <a:ea typeface="Avenir"/>
              <a:cs typeface="Avenir"/>
              <a:sym typeface="Avenir"/>
            </a:endParaRPr>
          </a:p>
          <a:p>
            <a:pPr marL="685800" marR="0" lvl="0" indent="-228600" algn="l" rtl="0">
              <a:lnSpc>
                <a:spcPct val="130000"/>
              </a:lnSpc>
              <a:spcBef>
                <a:spcPts val="0"/>
              </a:spcBef>
              <a:spcAft>
                <a:spcPts val="0"/>
              </a:spcAft>
              <a:buClr>
                <a:srgbClr val="218C97"/>
              </a:buClr>
              <a:buSzPts val="2000"/>
              <a:buFont typeface="Noto Sans Symbols"/>
              <a:buChar char="➔"/>
            </a:pPr>
            <a:r>
              <a:rPr lang="es" sz="2000" dirty="0">
                <a:latin typeface="Avenir"/>
                <a:ea typeface="Avenir"/>
                <a:cs typeface="Avenir"/>
                <a:sym typeface="Avenir"/>
              </a:rPr>
              <a:t>¿Qué caracteriza a un modelo o tipo o clase de candado?</a:t>
            </a:r>
            <a:endParaRPr sz="2000" dirty="0">
              <a:latin typeface="Avenir"/>
              <a:ea typeface="Avenir"/>
              <a:cs typeface="Avenir"/>
              <a:sym typeface="Avenir"/>
            </a:endParaRPr>
          </a:p>
          <a:p>
            <a:pPr marL="685800" marR="0" lvl="0" indent="-228600" algn="l" rtl="0">
              <a:lnSpc>
                <a:spcPct val="130000"/>
              </a:lnSpc>
              <a:spcBef>
                <a:spcPts val="0"/>
              </a:spcBef>
              <a:spcAft>
                <a:spcPts val="0"/>
              </a:spcAft>
              <a:buClr>
                <a:srgbClr val="218C97"/>
              </a:buClr>
              <a:buSzPts val="2000"/>
              <a:buFont typeface="Noto Sans Symbols"/>
              <a:buChar char="➔"/>
            </a:pPr>
            <a:r>
              <a:rPr lang="es" sz="2000" dirty="0">
                <a:latin typeface="Avenir"/>
                <a:ea typeface="Avenir"/>
                <a:cs typeface="Avenir"/>
                <a:sym typeface="Avenir"/>
              </a:rPr>
              <a:t>¿Por qué decide agruparlos en un mismo tipo?</a:t>
            </a:r>
            <a:endParaRPr sz="2000" dirty="0">
              <a:latin typeface="Avenir"/>
              <a:ea typeface="Avenir"/>
              <a:cs typeface="Avenir"/>
              <a:sym typeface="Avenir"/>
            </a:endParaRPr>
          </a:p>
          <a:p>
            <a:pPr marL="685800" marR="0" lvl="0" indent="-228600" algn="l" rtl="0">
              <a:lnSpc>
                <a:spcPct val="130000"/>
              </a:lnSpc>
              <a:spcBef>
                <a:spcPts val="0"/>
              </a:spcBef>
              <a:spcAft>
                <a:spcPts val="0"/>
              </a:spcAft>
              <a:buClr>
                <a:srgbClr val="218C97"/>
              </a:buClr>
              <a:buSzPts val="2000"/>
              <a:buFont typeface="Noto Sans Symbols"/>
              <a:buChar char="➔"/>
            </a:pPr>
            <a:r>
              <a:rPr lang="es" sz="2000" dirty="0">
                <a:latin typeface="Avenir"/>
                <a:ea typeface="Avenir"/>
                <a:cs typeface="Avenir"/>
                <a:sym typeface="Avenir"/>
              </a:rPr>
              <a:t>¿Cómo caracterizar un mismo tipo o modelo de candado? </a:t>
            </a:r>
            <a:br>
              <a:rPr lang="ca-ES" sz="2000" dirty="0">
                <a:latin typeface="Avenir"/>
                <a:ea typeface="Avenir"/>
                <a:cs typeface="Avenir"/>
                <a:sym typeface="Avenir"/>
              </a:rPr>
            </a:br>
            <a:r>
              <a:rPr lang="es" sz="2000" dirty="0">
                <a:latin typeface="Avenir"/>
                <a:ea typeface="Avenir"/>
                <a:cs typeface="Avenir"/>
                <a:sym typeface="Avenir"/>
              </a:rPr>
              <a:t>¿Cómo podemos llamarlos?</a:t>
            </a:r>
            <a:r>
              <a:rPr lang="es" sz="2000" b="1" dirty="0">
                <a:solidFill>
                  <a:srgbClr val="218C97"/>
                </a:solidFill>
                <a:latin typeface="Avenir"/>
                <a:ea typeface="Avenir"/>
                <a:cs typeface="Avenir"/>
                <a:sym typeface="Avenir"/>
              </a:rPr>
              <a:t> </a:t>
            </a:r>
            <a:endParaRPr sz="2800" b="1" dirty="0">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endParaRPr sz="2000" b="1" dirty="0">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endParaRPr sz="2000" b="1" dirty="0">
              <a:solidFill>
                <a:srgbClr val="218C97"/>
              </a:solidFill>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37"/>
          <p:cNvSpPr txBox="1">
            <a:spLocks noGrp="1"/>
          </p:cNvSpPr>
          <p:nvPr>
            <p:ph type="title"/>
          </p:nvPr>
        </p:nvSpPr>
        <p:spPr>
          <a:xfrm>
            <a:off x="1085850" y="318728"/>
            <a:ext cx="7786500" cy="64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SzPts val="1400"/>
              <a:buNone/>
            </a:pPr>
            <a:r>
              <a:rPr lang="es" sz="2000" b="1"/>
              <a:t>FASE 3. </a:t>
            </a:r>
            <a:r>
              <a:rPr lang="es" sz="2000"/>
              <a:t>Clasificación de los candados y técnicas generales</a:t>
            </a:r>
            <a:endParaRPr sz="2000" b="1"/>
          </a:p>
        </p:txBody>
      </p:sp>
      <p:sp>
        <p:nvSpPr>
          <p:cNvPr id="371" name="Google Shape;371;p37"/>
          <p:cNvSpPr txBox="1"/>
          <p:nvPr/>
        </p:nvSpPr>
        <p:spPr>
          <a:xfrm>
            <a:off x="671640" y="1549625"/>
            <a:ext cx="8016900" cy="2807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2000" b="1">
                <a:solidFill>
                  <a:srgbClr val="218C97"/>
                </a:solidFill>
                <a:latin typeface="Avenir"/>
                <a:ea typeface="Avenir"/>
                <a:cs typeface="Avenir"/>
                <a:sym typeface="Avenir"/>
              </a:rPr>
              <a:t>PARTE 2. PUESTA EN COMÚN</a:t>
            </a:r>
            <a:endParaRPr sz="2000" b="1">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endParaRPr sz="2000" b="1">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r>
              <a:rPr lang="es" sz="2000" b="1">
                <a:solidFill>
                  <a:srgbClr val="595959"/>
                </a:solidFill>
                <a:latin typeface="Avenir"/>
                <a:ea typeface="Avenir"/>
                <a:cs typeface="Avenir"/>
                <a:sym typeface="Avenir"/>
              </a:rPr>
              <a:t>Los docentes guían la puesta en común de los distintos grupos con propuestas sobre Q3. Ver ejemplos a continuación:</a:t>
            </a:r>
            <a:endParaRPr sz="2000" b="1">
              <a:solidFill>
                <a:srgbClr val="595959"/>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endParaRPr sz="2000" b="1">
              <a:solidFill>
                <a:srgbClr val="218C97"/>
              </a:solidFill>
              <a:latin typeface="Avenir"/>
              <a:ea typeface="Avenir"/>
              <a:cs typeface="Avenir"/>
              <a:sym typeface="Avenir"/>
            </a:endParaRPr>
          </a:p>
          <a:p>
            <a:pPr marL="0" marR="0" lvl="0" indent="0" algn="l" rtl="0">
              <a:lnSpc>
                <a:spcPct val="130000"/>
              </a:lnSpc>
              <a:spcBef>
                <a:spcPts val="0"/>
              </a:spcBef>
              <a:spcAft>
                <a:spcPts val="0"/>
              </a:spcAft>
              <a:buNone/>
            </a:pPr>
            <a:endParaRPr sz="2800" b="1">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endParaRPr sz="2000" b="1">
              <a:solidFill>
                <a:srgbClr val="218C97"/>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endParaRPr sz="2000" b="1">
              <a:solidFill>
                <a:srgbClr val="218C97"/>
              </a:solidFill>
              <a:latin typeface="Avenir"/>
              <a:ea typeface="Avenir"/>
              <a:cs typeface="Avenir"/>
              <a:sym typeface="Avenir"/>
            </a:endParaRPr>
          </a:p>
        </p:txBody>
      </p:sp>
      <p:pic>
        <p:nvPicPr>
          <p:cNvPr id="372" name="Google Shape;372;p37"/>
          <p:cNvPicPr preferRelativeResize="0"/>
          <p:nvPr/>
        </p:nvPicPr>
        <p:blipFill>
          <a:blip r:embed="rId3">
            <a:alphaModFix/>
          </a:blip>
          <a:stretch>
            <a:fillRect/>
          </a:stretch>
        </p:blipFill>
        <p:spPr>
          <a:xfrm>
            <a:off x="413925" y="2990338"/>
            <a:ext cx="4010025" cy="3038425"/>
          </a:xfrm>
          <a:prstGeom prst="rect">
            <a:avLst/>
          </a:prstGeom>
          <a:noFill/>
          <a:ln>
            <a:noFill/>
          </a:ln>
        </p:spPr>
      </p:pic>
      <p:pic>
        <p:nvPicPr>
          <p:cNvPr id="373" name="Google Shape;373;p37"/>
          <p:cNvPicPr preferRelativeResize="0"/>
          <p:nvPr/>
        </p:nvPicPr>
        <p:blipFill>
          <a:blip r:embed="rId4">
            <a:alphaModFix/>
          </a:blip>
          <a:stretch>
            <a:fillRect/>
          </a:stretch>
        </p:blipFill>
        <p:spPr>
          <a:xfrm>
            <a:off x="4470550" y="3559950"/>
            <a:ext cx="4474875" cy="1818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1"/>
          <p:cNvSpPr txBox="1">
            <a:spLocks noGrp="1"/>
          </p:cNvSpPr>
          <p:nvPr>
            <p:ph type="title"/>
          </p:nvPr>
        </p:nvSpPr>
        <p:spPr>
          <a:xfrm>
            <a:off x="1097119" y="366717"/>
            <a:ext cx="7388400" cy="640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02" name="Google Shape;102;p11"/>
          <p:cNvSpPr/>
          <p:nvPr/>
        </p:nvSpPr>
        <p:spPr>
          <a:xfrm>
            <a:off x="1466800" y="2454475"/>
            <a:ext cx="1644505" cy="1481850"/>
          </a:xfrm>
          <a:custGeom>
            <a:avLst/>
            <a:gdLst/>
            <a:ahLst/>
            <a:cxnLst/>
            <a:rect l="l" t="t" r="r" b="b"/>
            <a:pathLst>
              <a:path w="2539776" h="2782816" extrusionOk="0">
                <a:moveTo>
                  <a:pt x="0" y="0"/>
                </a:moveTo>
                <a:lnTo>
                  <a:pt x="2539776" y="0"/>
                </a:lnTo>
                <a:lnTo>
                  <a:pt x="2539776" y="2782816"/>
                </a:lnTo>
                <a:lnTo>
                  <a:pt x="0" y="2782816"/>
                </a:lnTo>
                <a:lnTo>
                  <a:pt x="0" y="0"/>
                </a:lnTo>
                <a:close/>
              </a:path>
            </a:pathLst>
          </a:custGeom>
          <a:blipFill rotWithShape="1">
            <a:blip r:embed="rId3">
              <a:alphaModFix/>
            </a:blip>
            <a:stretch>
              <a:fillRect l="-3609" t="-15239" r="-78247" b="-34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103" name="Google Shape;103;p11"/>
          <p:cNvSpPr/>
          <p:nvPr/>
        </p:nvSpPr>
        <p:spPr>
          <a:xfrm>
            <a:off x="1329852" y="4402125"/>
            <a:ext cx="1974608" cy="1769106"/>
          </a:xfrm>
          <a:custGeom>
            <a:avLst/>
            <a:gdLst/>
            <a:ahLst/>
            <a:cxnLst/>
            <a:rect l="l" t="t" r="r" b="b"/>
            <a:pathLst>
              <a:path w="3573952" h="3573952" extrusionOk="0">
                <a:moveTo>
                  <a:pt x="0" y="0"/>
                </a:moveTo>
                <a:lnTo>
                  <a:pt x="3573951" y="0"/>
                </a:lnTo>
                <a:lnTo>
                  <a:pt x="3573951" y="3573951"/>
                </a:lnTo>
                <a:lnTo>
                  <a:pt x="0" y="357395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104" name="Google Shape;104;p11"/>
          <p:cNvSpPr/>
          <p:nvPr/>
        </p:nvSpPr>
        <p:spPr>
          <a:xfrm>
            <a:off x="5500625" y="2454062"/>
            <a:ext cx="1460664" cy="1482685"/>
          </a:xfrm>
          <a:custGeom>
            <a:avLst/>
            <a:gdLst/>
            <a:ahLst/>
            <a:cxnLst/>
            <a:rect l="l" t="t" r="r" b="b"/>
            <a:pathLst>
              <a:path w="2936009" h="2936009" extrusionOk="0">
                <a:moveTo>
                  <a:pt x="0" y="0"/>
                </a:moveTo>
                <a:lnTo>
                  <a:pt x="2936009" y="0"/>
                </a:lnTo>
                <a:lnTo>
                  <a:pt x="2936009" y="2936010"/>
                </a:lnTo>
                <a:lnTo>
                  <a:pt x="0" y="293601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105" name="Google Shape;105;p11"/>
          <p:cNvSpPr/>
          <p:nvPr/>
        </p:nvSpPr>
        <p:spPr>
          <a:xfrm rot="7209785">
            <a:off x="6279230" y="4157922"/>
            <a:ext cx="1191646" cy="1995452"/>
          </a:xfrm>
          <a:custGeom>
            <a:avLst/>
            <a:gdLst/>
            <a:ahLst/>
            <a:cxnLst/>
            <a:rect l="l" t="t" r="r" b="b"/>
            <a:pathLst>
              <a:path w="2157687" h="3672953" extrusionOk="0">
                <a:moveTo>
                  <a:pt x="0" y="0"/>
                </a:moveTo>
                <a:lnTo>
                  <a:pt x="2157688" y="0"/>
                </a:lnTo>
                <a:lnTo>
                  <a:pt x="2157688" y="3672953"/>
                </a:lnTo>
                <a:lnTo>
                  <a:pt x="0" y="3672953"/>
                </a:lnTo>
                <a:lnTo>
                  <a:pt x="0" y="0"/>
                </a:lnTo>
                <a:close/>
              </a:path>
            </a:pathLst>
          </a:custGeom>
          <a:blipFill rotWithShape="1">
            <a:blip r:embed="rId6">
              <a:alphaModFix/>
            </a:blip>
            <a:stretch>
              <a:fillRect t="-8769" r="-99956" b="-86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106" name="Google Shape;106;p11"/>
          <p:cNvSpPr/>
          <p:nvPr/>
        </p:nvSpPr>
        <p:spPr>
          <a:xfrm>
            <a:off x="3363854" y="2280848"/>
            <a:ext cx="1645268" cy="1638114"/>
          </a:xfrm>
          <a:custGeom>
            <a:avLst/>
            <a:gdLst/>
            <a:ahLst/>
            <a:cxnLst/>
            <a:rect l="l" t="t" r="r" b="b"/>
            <a:pathLst>
              <a:path w="2861335" h="2861335" extrusionOk="0">
                <a:moveTo>
                  <a:pt x="0" y="0"/>
                </a:moveTo>
                <a:lnTo>
                  <a:pt x="2861335" y="0"/>
                </a:lnTo>
                <a:lnTo>
                  <a:pt x="2861335" y="2861336"/>
                </a:lnTo>
                <a:lnTo>
                  <a:pt x="0" y="2861336"/>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pic>
        <p:nvPicPr>
          <p:cNvPr id="107" name="Google Shape;107;p11"/>
          <p:cNvPicPr preferRelativeResize="0"/>
          <p:nvPr/>
        </p:nvPicPr>
        <p:blipFill>
          <a:blip r:embed="rId8">
            <a:alphaModFix/>
          </a:blip>
          <a:stretch>
            <a:fillRect/>
          </a:stretch>
        </p:blipFill>
        <p:spPr>
          <a:xfrm>
            <a:off x="3685850" y="4519802"/>
            <a:ext cx="1645275" cy="153374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8"/>
          <p:cNvSpPr txBox="1">
            <a:spLocks noGrp="1"/>
          </p:cNvSpPr>
          <p:nvPr>
            <p:ph type="title"/>
          </p:nvPr>
        </p:nvSpPr>
        <p:spPr>
          <a:xfrm>
            <a:off x="1085850" y="318728"/>
            <a:ext cx="7786500" cy="64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SzPts val="1400"/>
              <a:buNone/>
            </a:pPr>
            <a:r>
              <a:rPr lang="es" sz="2000" b="1"/>
              <a:t>FASE 3. </a:t>
            </a:r>
            <a:r>
              <a:rPr lang="es" sz="2000"/>
              <a:t>Clasificación de los candados y técnicas generales</a:t>
            </a:r>
            <a:endParaRPr sz="2000" b="1"/>
          </a:p>
        </p:txBody>
      </p:sp>
      <p:pic>
        <p:nvPicPr>
          <p:cNvPr id="5" name="Picture 4" descr="A screenshot of a computer screen&#10;&#10;Description automatically generated">
            <a:extLst>
              <a:ext uri="{FF2B5EF4-FFF2-40B4-BE49-F238E27FC236}">
                <a16:creationId xmlns:a16="http://schemas.microsoft.com/office/drawing/2014/main" id="{174DA937-93C5-D9A8-EE62-E920BC708052}"/>
              </a:ext>
            </a:extLst>
          </p:cNvPr>
          <p:cNvPicPr>
            <a:picLocks noChangeAspect="1"/>
          </p:cNvPicPr>
          <p:nvPr/>
        </p:nvPicPr>
        <p:blipFill>
          <a:blip r:embed="rId3"/>
          <a:srcRect l="14424" t="6062" r="8165" b="3572"/>
          <a:stretch/>
        </p:blipFill>
        <p:spPr>
          <a:xfrm rot="5400000">
            <a:off x="1943732" y="-480606"/>
            <a:ext cx="5236943" cy="880281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9"/>
          <p:cNvSpPr txBox="1">
            <a:spLocks noGrp="1"/>
          </p:cNvSpPr>
          <p:nvPr>
            <p:ph type="body" idx="1"/>
          </p:nvPr>
        </p:nvSpPr>
        <p:spPr>
          <a:xfrm>
            <a:off x="266284" y="2042353"/>
            <a:ext cx="8485200" cy="2143500"/>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600"/>
              </a:spcBef>
              <a:spcAft>
                <a:spcPts val="0"/>
              </a:spcAft>
              <a:buSzPts val="2800"/>
              <a:buNone/>
            </a:pPr>
            <a:r>
              <a:rPr lang="es" sz="2800" b="1" i="1"/>
              <a:t>Q </a:t>
            </a:r>
            <a:r>
              <a:rPr lang="es" sz="2800" b="1" baseline="-25000"/>
              <a:t>4 </a:t>
            </a:r>
            <a:r>
              <a:rPr lang="es" sz="2800" b="1"/>
              <a:t>: Funcionan estos modelos para resolver más problemas de contar</a:t>
            </a:r>
            <a:endParaRPr sz="2800" b="1"/>
          </a:p>
          <a:p>
            <a:pPr marL="0" lvl="0" indent="0" algn="ctr" rtl="0">
              <a:lnSpc>
                <a:spcPct val="130000"/>
              </a:lnSpc>
              <a:spcBef>
                <a:spcPts val="600"/>
              </a:spcBef>
              <a:spcAft>
                <a:spcPts val="0"/>
              </a:spcAft>
              <a:buSzPts val="2800"/>
              <a:buNone/>
            </a:pPr>
            <a:r>
              <a:rPr lang="es" sz="2800" b="1"/>
              <a:t>¿en contextos diferentes el de los candados?</a:t>
            </a:r>
            <a:endParaRPr sz="2800" b="1"/>
          </a:p>
        </p:txBody>
      </p:sp>
      <p:sp>
        <p:nvSpPr>
          <p:cNvPr id="386" name="Google Shape;386;p39"/>
          <p:cNvSpPr txBox="1">
            <a:spLocks noGrp="1"/>
          </p:cNvSpPr>
          <p:nvPr>
            <p:ph type="title"/>
          </p:nvPr>
        </p:nvSpPr>
        <p:spPr>
          <a:xfrm>
            <a:off x="474595" y="318728"/>
            <a:ext cx="7640700" cy="64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sz="2000" b="1"/>
              <a:t>FASE 4. </a:t>
            </a:r>
            <a:r>
              <a:rPr lang="es" sz="2000"/>
              <a:t>Más allá de los candados</a:t>
            </a:r>
            <a:endParaRPr/>
          </a:p>
        </p:txBody>
      </p:sp>
      <p:pic>
        <p:nvPicPr>
          <p:cNvPr id="387" name="Google Shape;387;p39" descr="A screenshot of a phone number&#10;&#10;Description automatically generated"/>
          <p:cNvPicPr preferRelativeResize="0"/>
          <p:nvPr/>
        </p:nvPicPr>
        <p:blipFill rotWithShape="1">
          <a:blip r:embed="rId3">
            <a:alphaModFix/>
          </a:blip>
          <a:srcRect/>
          <a:stretch/>
        </p:blipFill>
        <p:spPr>
          <a:xfrm rot="974582">
            <a:off x="1662352" y="4016858"/>
            <a:ext cx="926996" cy="1648012"/>
          </a:xfrm>
          <a:prstGeom prst="rect">
            <a:avLst/>
          </a:prstGeom>
          <a:noFill/>
          <a:ln>
            <a:noFill/>
          </a:ln>
          <a:effectLst>
            <a:outerShdw blurRad="190500" algn="tl" rotWithShape="0">
              <a:srgbClr val="000000">
                <a:alpha val="69410"/>
              </a:srgbClr>
            </a:outerShdw>
          </a:effectLst>
        </p:spPr>
      </p:pic>
      <p:pic>
        <p:nvPicPr>
          <p:cNvPr id="388" name="Google Shape;388;p39" descr="A screenshot of a video game&#10;&#10;Description automatically generated"/>
          <p:cNvPicPr preferRelativeResize="0"/>
          <p:nvPr/>
        </p:nvPicPr>
        <p:blipFill rotWithShape="1">
          <a:blip r:embed="rId4">
            <a:alphaModFix/>
          </a:blip>
          <a:srcRect/>
          <a:stretch/>
        </p:blipFill>
        <p:spPr>
          <a:xfrm>
            <a:off x="2934068" y="4352384"/>
            <a:ext cx="2541414" cy="1429866"/>
          </a:xfrm>
          <a:prstGeom prst="rect">
            <a:avLst/>
          </a:prstGeom>
          <a:noFill/>
          <a:ln>
            <a:noFill/>
          </a:ln>
          <a:effectLst>
            <a:outerShdw blurRad="190500" algn="tl" rotWithShape="0">
              <a:srgbClr val="000000">
                <a:alpha val="69410"/>
              </a:srgbClr>
            </a:outerShdw>
          </a:effectLst>
        </p:spPr>
      </p:pic>
      <p:pic>
        <p:nvPicPr>
          <p:cNvPr id="389" name="Google Shape;389;p39" descr="A tray of sandwiches on a table&#10;&#10;Description automatically generated"/>
          <p:cNvPicPr preferRelativeResize="0"/>
          <p:nvPr/>
        </p:nvPicPr>
        <p:blipFill rotWithShape="1">
          <a:blip r:embed="rId5">
            <a:alphaModFix/>
          </a:blip>
          <a:srcRect/>
          <a:stretch/>
        </p:blipFill>
        <p:spPr>
          <a:xfrm>
            <a:off x="5794628" y="4185849"/>
            <a:ext cx="2207832" cy="1569259"/>
          </a:xfrm>
          <a:prstGeom prst="rect">
            <a:avLst/>
          </a:prstGeom>
          <a:noFill/>
          <a:ln>
            <a:noFill/>
          </a:ln>
          <a:effectLst>
            <a:outerShdw blurRad="190500" algn="tl" rotWithShape="0">
              <a:srgbClr val="000000">
                <a:alpha val="6941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0"/>
          <p:cNvSpPr txBox="1">
            <a:spLocks noGrp="1"/>
          </p:cNvSpPr>
          <p:nvPr>
            <p:ph type="title"/>
          </p:nvPr>
        </p:nvSpPr>
        <p:spPr>
          <a:xfrm>
            <a:off x="1085850" y="318728"/>
            <a:ext cx="7786500" cy="64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SzPts val="1400"/>
              <a:buNone/>
            </a:pPr>
            <a:r>
              <a:rPr lang="es" sz="2000" b="1"/>
              <a:t>FASE 4. </a:t>
            </a:r>
            <a:r>
              <a:rPr lang="es" sz="2000"/>
              <a:t>Más allá de los candados</a:t>
            </a:r>
            <a:endParaRPr sz="2000" b="1"/>
          </a:p>
        </p:txBody>
      </p:sp>
      <p:pic>
        <p:nvPicPr>
          <p:cNvPr id="395" name="Google Shape;395;p40" descr="Free Vectors | whiteboard frame"/>
          <p:cNvPicPr preferRelativeResize="0"/>
          <p:nvPr/>
        </p:nvPicPr>
        <p:blipFill rotWithShape="1">
          <a:blip r:embed="rId3">
            <a:alphaModFix/>
          </a:blip>
          <a:srcRect/>
          <a:stretch/>
        </p:blipFill>
        <p:spPr>
          <a:xfrm>
            <a:off x="829314" y="1951052"/>
            <a:ext cx="7370819" cy="4547700"/>
          </a:xfrm>
          <a:prstGeom prst="rect">
            <a:avLst/>
          </a:prstGeom>
          <a:noFill/>
          <a:ln>
            <a:noFill/>
          </a:ln>
        </p:spPr>
      </p:pic>
      <p:sp>
        <p:nvSpPr>
          <p:cNvPr id="396" name="Google Shape;396;p40"/>
          <p:cNvSpPr/>
          <p:nvPr/>
        </p:nvSpPr>
        <p:spPr>
          <a:xfrm>
            <a:off x="1303500" y="2571634"/>
            <a:ext cx="3413711" cy="2862322"/>
          </a:xfrm>
          <a:custGeom>
            <a:avLst/>
            <a:gdLst/>
            <a:ahLst/>
            <a:cxnLst/>
            <a:rect l="l" t="t" r="r" b="b"/>
            <a:pathLst>
              <a:path w="3413711" h="2862322" extrusionOk="0">
                <a:moveTo>
                  <a:pt x="0" y="0"/>
                </a:moveTo>
                <a:cubicBezTo>
                  <a:pt x="131581" y="-58989"/>
                  <a:pt x="382469" y="22619"/>
                  <a:pt x="603089" y="0"/>
                </a:cubicBezTo>
                <a:cubicBezTo>
                  <a:pt x="823709" y="-22619"/>
                  <a:pt x="950979" y="38144"/>
                  <a:pt x="1206178" y="0"/>
                </a:cubicBezTo>
                <a:cubicBezTo>
                  <a:pt x="1461377" y="-38144"/>
                  <a:pt x="1595185" y="12438"/>
                  <a:pt x="1843404" y="0"/>
                </a:cubicBezTo>
                <a:cubicBezTo>
                  <a:pt x="2091623" y="-12438"/>
                  <a:pt x="2142573" y="53002"/>
                  <a:pt x="2309944" y="0"/>
                </a:cubicBezTo>
                <a:cubicBezTo>
                  <a:pt x="2477315" y="-53002"/>
                  <a:pt x="2565611" y="10785"/>
                  <a:pt x="2776485" y="0"/>
                </a:cubicBezTo>
                <a:cubicBezTo>
                  <a:pt x="2987359" y="-10785"/>
                  <a:pt x="3142065" y="71865"/>
                  <a:pt x="3413711" y="0"/>
                </a:cubicBezTo>
                <a:cubicBezTo>
                  <a:pt x="3473814" y="242874"/>
                  <a:pt x="3398244" y="370313"/>
                  <a:pt x="3413711" y="515218"/>
                </a:cubicBezTo>
                <a:cubicBezTo>
                  <a:pt x="3429178" y="660123"/>
                  <a:pt x="3396918" y="841915"/>
                  <a:pt x="3413711" y="1001813"/>
                </a:cubicBezTo>
                <a:cubicBezTo>
                  <a:pt x="3430504" y="1161711"/>
                  <a:pt x="3390539" y="1360379"/>
                  <a:pt x="3413711" y="1574277"/>
                </a:cubicBezTo>
                <a:cubicBezTo>
                  <a:pt x="3436883" y="1788175"/>
                  <a:pt x="3352309" y="1967553"/>
                  <a:pt x="3413711" y="2146742"/>
                </a:cubicBezTo>
                <a:cubicBezTo>
                  <a:pt x="3475113" y="2325931"/>
                  <a:pt x="3402509" y="2542249"/>
                  <a:pt x="3413711" y="2862322"/>
                </a:cubicBezTo>
                <a:cubicBezTo>
                  <a:pt x="3110585" y="2918538"/>
                  <a:pt x="2905285" y="2804638"/>
                  <a:pt x="2776485" y="2862322"/>
                </a:cubicBezTo>
                <a:cubicBezTo>
                  <a:pt x="2647685" y="2920006"/>
                  <a:pt x="2502438" y="2811163"/>
                  <a:pt x="2275807" y="2862322"/>
                </a:cubicBezTo>
                <a:cubicBezTo>
                  <a:pt x="2049176" y="2913481"/>
                  <a:pt x="1953739" y="2853287"/>
                  <a:pt x="1809267" y="2862322"/>
                </a:cubicBezTo>
                <a:cubicBezTo>
                  <a:pt x="1664795" y="2871357"/>
                  <a:pt x="1348055" y="2817252"/>
                  <a:pt x="1206178" y="2862322"/>
                </a:cubicBezTo>
                <a:cubicBezTo>
                  <a:pt x="1064301" y="2907392"/>
                  <a:pt x="857246" y="2827634"/>
                  <a:pt x="568952" y="2862322"/>
                </a:cubicBezTo>
                <a:cubicBezTo>
                  <a:pt x="280658" y="2897010"/>
                  <a:pt x="188402" y="2805162"/>
                  <a:pt x="0" y="2862322"/>
                </a:cubicBezTo>
                <a:cubicBezTo>
                  <a:pt x="-70351" y="2574628"/>
                  <a:pt x="66825" y="2369775"/>
                  <a:pt x="0" y="2232611"/>
                </a:cubicBezTo>
                <a:cubicBezTo>
                  <a:pt x="-66825" y="2095447"/>
                  <a:pt x="20045" y="1826206"/>
                  <a:pt x="0" y="1631524"/>
                </a:cubicBezTo>
                <a:cubicBezTo>
                  <a:pt x="-20045" y="1436842"/>
                  <a:pt x="684" y="1255787"/>
                  <a:pt x="0" y="1059059"/>
                </a:cubicBezTo>
                <a:cubicBezTo>
                  <a:pt x="-684" y="862332"/>
                  <a:pt x="49780" y="694048"/>
                  <a:pt x="0" y="572464"/>
                </a:cubicBezTo>
                <a:cubicBezTo>
                  <a:pt x="-49780" y="450880"/>
                  <a:pt x="22387" y="149464"/>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rgbClr val="7030A0"/>
                </a:solidFill>
                <a:latin typeface="Avenir"/>
                <a:ea typeface="Avenir"/>
                <a:cs typeface="Avenir"/>
                <a:sym typeface="Avenir"/>
              </a:rPr>
              <a:t>¿Elegir el número pin de un teléfono móvil formado por 4 dígitos?</a:t>
            </a: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7030A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7030A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rgbClr val="7030A0"/>
                </a:solidFill>
                <a:latin typeface="Avenir"/>
                <a:ea typeface="Avenir"/>
                <a:cs typeface="Avenir"/>
                <a:sym typeface="Avenir"/>
              </a:rPr>
              <a:t>¿Hacer cruces de partidos de fútbol si hay 20 equipos y todos deben jugar contra todos en la ida y en la vuelta?</a:t>
            </a:r>
            <a:endParaRPr sz="1400" b="1" i="0" u="none" strike="noStrike" cap="none">
              <a:solidFill>
                <a:srgbClr val="000000"/>
              </a:solidFill>
              <a:latin typeface="Avenir"/>
              <a:ea typeface="Avenir"/>
              <a:cs typeface="Avenir"/>
              <a:sym typeface="Avenir"/>
            </a:endParaRPr>
          </a:p>
        </p:txBody>
      </p:sp>
      <p:pic>
        <p:nvPicPr>
          <p:cNvPr id="397" name="Google Shape;397;p40" descr="A screenshot of a phone number&#10;&#10;Description automatically generated"/>
          <p:cNvPicPr preferRelativeResize="0"/>
          <p:nvPr/>
        </p:nvPicPr>
        <p:blipFill rotWithShape="1">
          <a:blip r:embed="rId4">
            <a:alphaModFix/>
          </a:blip>
          <a:srcRect/>
          <a:stretch/>
        </p:blipFill>
        <p:spPr>
          <a:xfrm rot="974568">
            <a:off x="5630193" y="2324497"/>
            <a:ext cx="769715" cy="1368383"/>
          </a:xfrm>
          <a:prstGeom prst="rect">
            <a:avLst/>
          </a:prstGeom>
          <a:noFill/>
          <a:ln>
            <a:noFill/>
          </a:ln>
          <a:effectLst>
            <a:outerShdw blurRad="190500" algn="tl" rotWithShape="0">
              <a:srgbClr val="000000">
                <a:alpha val="69410"/>
              </a:srgbClr>
            </a:outerShdw>
          </a:effectLst>
        </p:spPr>
      </p:pic>
      <p:pic>
        <p:nvPicPr>
          <p:cNvPr id="398" name="Google Shape;398;p40" descr="A screenshot of a video game&#10;&#10;Description automatically generated"/>
          <p:cNvPicPr preferRelativeResize="0"/>
          <p:nvPr/>
        </p:nvPicPr>
        <p:blipFill rotWithShape="1">
          <a:blip r:embed="rId5">
            <a:alphaModFix/>
          </a:blip>
          <a:srcRect/>
          <a:stretch/>
        </p:blipFill>
        <p:spPr>
          <a:xfrm>
            <a:off x="5025405" y="4197334"/>
            <a:ext cx="2541414" cy="1429866"/>
          </a:xfrm>
          <a:prstGeom prst="rect">
            <a:avLst/>
          </a:prstGeom>
          <a:noFill/>
          <a:ln>
            <a:noFill/>
          </a:ln>
          <a:effectLst>
            <a:outerShdw blurRad="190500" algn="tl" rotWithShape="0">
              <a:srgbClr val="000000">
                <a:alpha val="69410"/>
              </a:srgbClr>
            </a:outerShdw>
          </a:effectLst>
        </p:spPr>
      </p:pic>
      <p:sp>
        <p:nvSpPr>
          <p:cNvPr id="399" name="Google Shape;399;p40"/>
          <p:cNvSpPr txBox="1">
            <a:spLocks noGrp="1"/>
          </p:cNvSpPr>
          <p:nvPr>
            <p:ph type="body" idx="1"/>
          </p:nvPr>
        </p:nvSpPr>
        <p:spPr>
          <a:xfrm>
            <a:off x="474450" y="1080470"/>
            <a:ext cx="8397900" cy="613800"/>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Char char="◼"/>
            </a:pPr>
            <a:r>
              <a:rPr lang="es" sz="2000" b="1"/>
              <a:t>Q </a:t>
            </a:r>
            <a:r>
              <a:rPr lang="es" b="1"/>
              <a:t>4 </a:t>
            </a:r>
            <a:r>
              <a:rPr lang="es" sz="2000" b="1"/>
              <a:t>: </a:t>
            </a:r>
            <a:r>
              <a:rPr lang="es" b="1"/>
              <a:t>¿Funcionan estos modelos para resolver más problemas de contar en contextos diferentes al de los candados?</a:t>
            </a:r>
            <a:endParaRPr/>
          </a:p>
          <a:p>
            <a:pPr marL="457200" lvl="1" indent="-114300" algn="l" rtl="0">
              <a:lnSpc>
                <a:spcPct val="130000"/>
              </a:lnSpc>
              <a:spcBef>
                <a:spcPts val="600"/>
              </a:spcBef>
              <a:spcAft>
                <a:spcPts val="0"/>
              </a:spcAft>
              <a:buSzPts val="18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1"/>
          <p:cNvSpPr txBox="1">
            <a:spLocks noGrp="1"/>
          </p:cNvSpPr>
          <p:nvPr>
            <p:ph type="title"/>
          </p:nvPr>
        </p:nvSpPr>
        <p:spPr>
          <a:xfrm>
            <a:off x="1085850" y="318728"/>
            <a:ext cx="7786500" cy="64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SzPts val="1400"/>
              <a:buNone/>
            </a:pPr>
            <a:r>
              <a:rPr lang="es" sz="2000" b="1"/>
              <a:t>FASE 4. </a:t>
            </a:r>
            <a:r>
              <a:rPr lang="es" sz="2000"/>
              <a:t>Más allá de los candados</a:t>
            </a:r>
            <a:endParaRPr sz="2000" b="1"/>
          </a:p>
        </p:txBody>
      </p:sp>
      <p:pic>
        <p:nvPicPr>
          <p:cNvPr id="405" name="Google Shape;405;p41" descr="Free Vectors | whiteboard frame"/>
          <p:cNvPicPr preferRelativeResize="0"/>
          <p:nvPr/>
        </p:nvPicPr>
        <p:blipFill rotWithShape="1">
          <a:blip r:embed="rId3">
            <a:alphaModFix/>
          </a:blip>
          <a:srcRect/>
          <a:stretch/>
        </p:blipFill>
        <p:spPr>
          <a:xfrm>
            <a:off x="753089" y="1864952"/>
            <a:ext cx="7370819" cy="4547700"/>
          </a:xfrm>
          <a:prstGeom prst="rect">
            <a:avLst/>
          </a:prstGeom>
          <a:noFill/>
          <a:ln>
            <a:noFill/>
          </a:ln>
        </p:spPr>
      </p:pic>
      <p:sp>
        <p:nvSpPr>
          <p:cNvPr id="406" name="Google Shape;406;p41"/>
          <p:cNvSpPr/>
          <p:nvPr/>
        </p:nvSpPr>
        <p:spPr>
          <a:xfrm>
            <a:off x="1245325" y="2620784"/>
            <a:ext cx="3413711" cy="2246769"/>
          </a:xfrm>
          <a:custGeom>
            <a:avLst/>
            <a:gdLst/>
            <a:ahLst/>
            <a:cxnLst/>
            <a:rect l="l" t="t" r="r" b="b"/>
            <a:pathLst>
              <a:path w="3413711" h="2246769" extrusionOk="0">
                <a:moveTo>
                  <a:pt x="0" y="0"/>
                </a:moveTo>
                <a:cubicBezTo>
                  <a:pt x="131581" y="-58989"/>
                  <a:pt x="382469" y="22619"/>
                  <a:pt x="603089" y="0"/>
                </a:cubicBezTo>
                <a:cubicBezTo>
                  <a:pt x="823709" y="-22619"/>
                  <a:pt x="950979" y="38144"/>
                  <a:pt x="1206178" y="0"/>
                </a:cubicBezTo>
                <a:cubicBezTo>
                  <a:pt x="1461377" y="-38144"/>
                  <a:pt x="1595185" y="12438"/>
                  <a:pt x="1843404" y="0"/>
                </a:cubicBezTo>
                <a:cubicBezTo>
                  <a:pt x="2091623" y="-12438"/>
                  <a:pt x="2142573" y="53002"/>
                  <a:pt x="2309944" y="0"/>
                </a:cubicBezTo>
                <a:cubicBezTo>
                  <a:pt x="2477315" y="-53002"/>
                  <a:pt x="2565611" y="10785"/>
                  <a:pt x="2776485" y="0"/>
                </a:cubicBezTo>
                <a:cubicBezTo>
                  <a:pt x="2987359" y="-10785"/>
                  <a:pt x="3142065" y="71865"/>
                  <a:pt x="3413711" y="0"/>
                </a:cubicBezTo>
                <a:cubicBezTo>
                  <a:pt x="3446506" y="210791"/>
                  <a:pt x="3393346" y="301379"/>
                  <a:pt x="3413711" y="516757"/>
                </a:cubicBezTo>
                <a:cubicBezTo>
                  <a:pt x="3434076" y="732135"/>
                  <a:pt x="3372360" y="801077"/>
                  <a:pt x="3413711" y="1011046"/>
                </a:cubicBezTo>
                <a:cubicBezTo>
                  <a:pt x="3455062" y="1221015"/>
                  <a:pt x="3389144" y="1319738"/>
                  <a:pt x="3413711" y="1572738"/>
                </a:cubicBezTo>
                <a:cubicBezTo>
                  <a:pt x="3438278" y="1825738"/>
                  <a:pt x="3391041" y="1960458"/>
                  <a:pt x="3413711" y="2246769"/>
                </a:cubicBezTo>
                <a:cubicBezTo>
                  <a:pt x="3188820" y="2293142"/>
                  <a:pt x="3111127" y="2231480"/>
                  <a:pt x="2947170" y="2246769"/>
                </a:cubicBezTo>
                <a:cubicBezTo>
                  <a:pt x="2783213" y="2262058"/>
                  <a:pt x="2648706" y="2246164"/>
                  <a:pt x="2378219" y="2246769"/>
                </a:cubicBezTo>
                <a:cubicBezTo>
                  <a:pt x="2107732" y="2247374"/>
                  <a:pt x="2104172" y="2195610"/>
                  <a:pt x="1877541" y="2246769"/>
                </a:cubicBezTo>
                <a:cubicBezTo>
                  <a:pt x="1650910" y="2297928"/>
                  <a:pt x="1555473" y="2237734"/>
                  <a:pt x="1411001" y="2246769"/>
                </a:cubicBezTo>
                <a:cubicBezTo>
                  <a:pt x="1266529" y="2255804"/>
                  <a:pt x="949789" y="2201699"/>
                  <a:pt x="807912" y="2246769"/>
                </a:cubicBezTo>
                <a:cubicBezTo>
                  <a:pt x="666035" y="2291839"/>
                  <a:pt x="389055" y="2200483"/>
                  <a:pt x="0" y="2246769"/>
                </a:cubicBezTo>
                <a:cubicBezTo>
                  <a:pt x="-30562" y="2063364"/>
                  <a:pt x="10697" y="1800222"/>
                  <a:pt x="0" y="1685077"/>
                </a:cubicBezTo>
                <a:cubicBezTo>
                  <a:pt x="-10697" y="1569932"/>
                  <a:pt x="47524" y="1290874"/>
                  <a:pt x="0" y="1078449"/>
                </a:cubicBezTo>
                <a:cubicBezTo>
                  <a:pt x="-47524" y="866024"/>
                  <a:pt x="11897" y="714190"/>
                  <a:pt x="0" y="494289"/>
                </a:cubicBezTo>
                <a:cubicBezTo>
                  <a:pt x="-11897" y="274388"/>
                  <a:pt x="51914" y="179338"/>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rgbClr val="7030A0"/>
                </a:solidFill>
                <a:latin typeface="Avenir"/>
                <a:ea typeface="Avenir"/>
                <a:cs typeface="Avenir"/>
                <a:sym typeface="Avenir"/>
              </a:rPr>
              <a:t>¿Hacer sentar a 5 amigos en un coche si hay 2 con carnet?</a:t>
            </a:r>
            <a:endParaRPr sz="140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7030A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7030A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rgbClr val="7030A0"/>
                </a:solidFill>
                <a:latin typeface="Avenir"/>
                <a:ea typeface="Avenir"/>
                <a:cs typeface="Avenir"/>
                <a:sym typeface="Avenir"/>
              </a:rPr>
              <a:t>Maneras de elegir 3 bocadillos diferentes de un total de 6 tipos de bocadillos?</a:t>
            </a:r>
            <a:endParaRPr sz="1400" i="0" u="none" strike="noStrike" cap="none">
              <a:solidFill>
                <a:srgbClr val="000000"/>
              </a:solidFill>
              <a:latin typeface="Avenir"/>
              <a:ea typeface="Avenir"/>
              <a:cs typeface="Avenir"/>
              <a:sym typeface="Avenir"/>
            </a:endParaRPr>
          </a:p>
        </p:txBody>
      </p:sp>
      <p:pic>
        <p:nvPicPr>
          <p:cNvPr id="407" name="Google Shape;407;p41" descr="The top view of a car&#10;&#10;Description automatically generated"/>
          <p:cNvPicPr preferRelativeResize="0"/>
          <p:nvPr/>
        </p:nvPicPr>
        <p:blipFill rotWithShape="1">
          <a:blip r:embed="rId4">
            <a:alphaModFix/>
          </a:blip>
          <a:srcRect/>
          <a:stretch/>
        </p:blipFill>
        <p:spPr>
          <a:xfrm>
            <a:off x="4930517" y="2506839"/>
            <a:ext cx="2626995" cy="1360789"/>
          </a:xfrm>
          <a:prstGeom prst="rect">
            <a:avLst/>
          </a:prstGeom>
          <a:noFill/>
          <a:ln>
            <a:noFill/>
          </a:ln>
        </p:spPr>
      </p:pic>
      <p:pic>
        <p:nvPicPr>
          <p:cNvPr id="408" name="Google Shape;408;p41" descr="A tray of sandwiches on a table&#10;&#10;Description automatically generated"/>
          <p:cNvPicPr preferRelativeResize="0"/>
          <p:nvPr/>
        </p:nvPicPr>
        <p:blipFill rotWithShape="1">
          <a:blip r:embed="rId5">
            <a:alphaModFix/>
          </a:blip>
          <a:srcRect/>
          <a:stretch/>
        </p:blipFill>
        <p:spPr>
          <a:xfrm>
            <a:off x="5190453" y="4084349"/>
            <a:ext cx="2207832" cy="1569259"/>
          </a:xfrm>
          <a:prstGeom prst="rect">
            <a:avLst/>
          </a:prstGeom>
          <a:noFill/>
          <a:ln>
            <a:noFill/>
          </a:ln>
          <a:effectLst>
            <a:outerShdw blurRad="190500" algn="tl" rotWithShape="0">
              <a:srgbClr val="000000">
                <a:alpha val="69410"/>
              </a:srgbClr>
            </a:outerShdw>
          </a:effectLst>
        </p:spPr>
      </p:pic>
      <p:sp>
        <p:nvSpPr>
          <p:cNvPr id="409" name="Google Shape;409;p41"/>
          <p:cNvSpPr txBox="1">
            <a:spLocks noGrp="1"/>
          </p:cNvSpPr>
          <p:nvPr>
            <p:ph type="body" idx="1"/>
          </p:nvPr>
        </p:nvSpPr>
        <p:spPr>
          <a:xfrm>
            <a:off x="474450" y="1080470"/>
            <a:ext cx="8397900" cy="613800"/>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Char char="◼"/>
            </a:pPr>
            <a:r>
              <a:rPr lang="es" sz="2000" b="1"/>
              <a:t>Q </a:t>
            </a:r>
            <a:r>
              <a:rPr lang="es" b="1"/>
              <a:t>4 </a:t>
            </a:r>
            <a:r>
              <a:rPr lang="es" sz="2000" b="1"/>
              <a:t>: </a:t>
            </a:r>
            <a:r>
              <a:rPr lang="es" b="1"/>
              <a:t>¿Funcionan estos modelos para resolver más problemas de contar en contextos diferentes al de los candados?</a:t>
            </a:r>
            <a:endParaRPr/>
          </a:p>
          <a:p>
            <a:pPr marL="457200" lvl="1" indent="-114300" algn="l" rtl="0">
              <a:lnSpc>
                <a:spcPct val="130000"/>
              </a:lnSpc>
              <a:spcBef>
                <a:spcPts val="600"/>
              </a:spcBef>
              <a:spcAft>
                <a:spcPts val="0"/>
              </a:spcAft>
              <a:buSzPts val="1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14"/>
        <p:cNvGrpSpPr/>
        <p:nvPr/>
      </p:nvGrpSpPr>
      <p:grpSpPr>
        <a:xfrm>
          <a:off x="0" y="0"/>
          <a:ext cx="0" cy="0"/>
          <a:chOff x="0" y="0"/>
          <a:chExt cx="0" cy="0"/>
        </a:xfrm>
      </p:grpSpPr>
      <p:sp>
        <p:nvSpPr>
          <p:cNvPr id="415" name="Google Shape;415;p42"/>
          <p:cNvSpPr txBox="1">
            <a:spLocks noGrp="1"/>
          </p:cNvSpPr>
          <p:nvPr>
            <p:ph type="body" idx="1"/>
          </p:nvPr>
        </p:nvSpPr>
        <p:spPr>
          <a:xfrm>
            <a:off x="373071" y="1932836"/>
            <a:ext cx="8397900" cy="2143500"/>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0"/>
              </a:spcBef>
              <a:spcAft>
                <a:spcPts val="0"/>
              </a:spcAft>
              <a:buSzPts val="2800"/>
              <a:buNone/>
            </a:pPr>
            <a:r>
              <a:rPr lang="es" sz="2800" b="1" i="1"/>
              <a:t>Q </a:t>
            </a:r>
            <a:r>
              <a:rPr lang="es" sz="2800" b="1" baseline="-25000"/>
              <a:t>3 </a:t>
            </a:r>
            <a:r>
              <a:rPr lang="es" sz="2800" b="1"/>
              <a:t>: ¿Cómo crear contraseñas seguras?</a:t>
            </a:r>
            <a:endParaRPr/>
          </a:p>
          <a:p>
            <a:pPr marL="228600" lvl="0" indent="-101600" algn="l" rtl="0">
              <a:lnSpc>
                <a:spcPct val="130000"/>
              </a:lnSpc>
              <a:spcBef>
                <a:spcPts val="600"/>
              </a:spcBef>
              <a:spcAft>
                <a:spcPts val="0"/>
              </a:spcAft>
              <a:buSzPts val="2000"/>
              <a:buNone/>
            </a:pPr>
            <a:endParaRPr/>
          </a:p>
        </p:txBody>
      </p:sp>
      <p:sp>
        <p:nvSpPr>
          <p:cNvPr id="416" name="Google Shape;416;p42"/>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400"/>
              <a:buNone/>
            </a:pPr>
            <a:r>
              <a:rPr lang="es" b="1"/>
              <a:t>FASE Opcional. </a:t>
            </a:r>
            <a:r>
              <a:rPr lang="es"/>
              <a:t>¡Hagamos de hackers!</a:t>
            </a:r>
            <a:endParaRPr b="1"/>
          </a:p>
        </p:txBody>
      </p:sp>
      <p:pic>
        <p:nvPicPr>
          <p:cNvPr id="417" name="Google Shape;417;p42"/>
          <p:cNvPicPr preferRelativeResize="0"/>
          <p:nvPr/>
        </p:nvPicPr>
        <p:blipFill>
          <a:blip r:embed="rId3">
            <a:alphaModFix/>
          </a:blip>
          <a:stretch>
            <a:fillRect/>
          </a:stretch>
        </p:blipFill>
        <p:spPr>
          <a:xfrm>
            <a:off x="2131963" y="2753786"/>
            <a:ext cx="4880066" cy="2476864"/>
          </a:xfrm>
          <a:prstGeom prst="rect">
            <a:avLst/>
          </a:prstGeom>
          <a:noFill/>
          <a:ln w="9525" cap="flat" cmpd="sng">
            <a:solidFill>
              <a:srgbClr val="CC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p43"/>
          <p:cNvSpPr txBox="1">
            <a:spLocks noGrp="1"/>
          </p:cNvSpPr>
          <p:nvPr>
            <p:ph type="body" idx="1"/>
          </p:nvPr>
        </p:nvSpPr>
        <p:spPr>
          <a:xfrm>
            <a:off x="643425" y="1316839"/>
            <a:ext cx="8397900" cy="4224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30000"/>
              </a:lnSpc>
              <a:spcBef>
                <a:spcPts val="0"/>
              </a:spcBef>
              <a:spcAft>
                <a:spcPts val="0"/>
              </a:spcAft>
              <a:buSzPts val="2000"/>
              <a:buChar char="◼"/>
            </a:pPr>
            <a:r>
              <a:rPr lang="es" b="1">
                <a:solidFill>
                  <a:srgbClr val="000000"/>
                </a:solidFill>
              </a:rPr>
              <a:t>Comparamos contraseñas</a:t>
            </a:r>
            <a:endParaRPr sz="2000" b="1">
              <a:solidFill>
                <a:srgbClr val="000000"/>
              </a:solidFill>
            </a:endParaRPr>
          </a:p>
          <a:p>
            <a:pPr marL="457200" marR="0" lvl="0" indent="0" algn="l" rtl="0">
              <a:lnSpc>
                <a:spcPct val="130000"/>
              </a:lnSpc>
              <a:spcBef>
                <a:spcPts val="0"/>
              </a:spcBef>
              <a:spcAft>
                <a:spcPts val="0"/>
              </a:spcAft>
              <a:buNone/>
            </a:pPr>
            <a:endParaRPr sz="700">
              <a:solidFill>
                <a:srgbClr val="000000"/>
              </a:solidFill>
            </a:endParaRPr>
          </a:p>
          <a:p>
            <a:pPr marL="457200" marR="0" lvl="0" indent="0" algn="l" rtl="0">
              <a:lnSpc>
                <a:spcPct val="130000"/>
              </a:lnSpc>
              <a:spcBef>
                <a:spcPts val="0"/>
              </a:spcBef>
              <a:spcAft>
                <a:spcPts val="0"/>
              </a:spcAft>
              <a:buNone/>
            </a:pPr>
            <a:r>
              <a:rPr lang="es" sz="2000">
                <a:solidFill>
                  <a:srgbClr val="000000"/>
                </a:solidFill>
              </a:rPr>
              <a:t>Cuando debemos crear contraseñas, nos encontramos con diferentes indicaciones según la aplicación o la web.</a:t>
            </a:r>
            <a:endParaRPr sz="2000">
              <a:solidFill>
                <a:srgbClr val="000000"/>
              </a:solidFill>
            </a:endParaRPr>
          </a:p>
          <a:p>
            <a:pPr marL="914400" marR="0" lvl="1" indent="-342900" algn="l" rtl="0">
              <a:lnSpc>
                <a:spcPct val="130000"/>
              </a:lnSpc>
              <a:spcBef>
                <a:spcPts val="0"/>
              </a:spcBef>
              <a:spcAft>
                <a:spcPts val="0"/>
              </a:spcAft>
              <a:buSzPts val="1800"/>
              <a:buChar char="▪"/>
            </a:pPr>
            <a:r>
              <a:rPr lang="es" sz="2000">
                <a:solidFill>
                  <a:srgbClr val="000000"/>
                </a:solidFill>
              </a:rPr>
              <a:t>¿Cuáles te parecen más seguras? ¿Por qué?</a:t>
            </a:r>
            <a:endParaRPr sz="2000">
              <a:solidFill>
                <a:srgbClr val="000000"/>
              </a:solidFill>
            </a:endParaRPr>
          </a:p>
          <a:p>
            <a:pPr marL="457200" marR="0" lvl="0" indent="0" algn="l" rtl="0">
              <a:lnSpc>
                <a:spcPct val="130000"/>
              </a:lnSpc>
              <a:spcBef>
                <a:spcPts val="0"/>
              </a:spcBef>
              <a:spcAft>
                <a:spcPts val="0"/>
              </a:spcAft>
              <a:buNone/>
            </a:pPr>
            <a:endParaRPr sz="2000">
              <a:solidFill>
                <a:srgbClr val="000000"/>
              </a:solidFill>
            </a:endParaRPr>
          </a:p>
        </p:txBody>
      </p:sp>
      <p:sp>
        <p:nvSpPr>
          <p:cNvPr id="423" name="Google Shape;423;p43"/>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400"/>
              <a:buNone/>
            </a:pPr>
            <a:r>
              <a:rPr lang="es" b="1"/>
              <a:t>FASE Opcional. </a:t>
            </a:r>
            <a:r>
              <a:rPr lang="es"/>
              <a:t>¡Hagamos de hackers!</a:t>
            </a:r>
            <a:endParaRPr sz="2000" b="1"/>
          </a:p>
        </p:txBody>
      </p:sp>
      <p:sp>
        <p:nvSpPr>
          <p:cNvPr id="424" name="Google Shape;424;p43"/>
          <p:cNvSpPr txBox="1"/>
          <p:nvPr/>
        </p:nvSpPr>
        <p:spPr>
          <a:xfrm>
            <a:off x="700700" y="3429000"/>
            <a:ext cx="1830300" cy="750945"/>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115000"/>
              </a:lnSpc>
              <a:buNone/>
            </a:pPr>
            <a:r>
              <a:rPr lang="es" sz="1600" dirty="0">
                <a:solidFill>
                  <a:schemeClr val="dk1"/>
                </a:solidFill>
                <a:latin typeface="Avenir"/>
                <a:ea typeface="Avenir"/>
                <a:cs typeface="Avenir"/>
                <a:sym typeface="Avenir"/>
              </a:rPr>
              <a:t>PUK MÓVIL </a:t>
            </a:r>
            <a:br>
              <a:rPr lang="ca-ES" sz="1600" dirty="0">
                <a:solidFill>
                  <a:schemeClr val="dk1"/>
                </a:solidFill>
                <a:latin typeface="Avenir"/>
                <a:ea typeface="Avenir"/>
                <a:cs typeface="Avenir"/>
                <a:sym typeface="Avenir"/>
              </a:rPr>
            </a:br>
            <a:r>
              <a:rPr lang="es" sz="1600" dirty="0">
                <a:solidFill>
                  <a:schemeClr val="dk1"/>
                </a:solidFill>
                <a:latin typeface="Avenir"/>
                <a:ea typeface="Avenir"/>
                <a:cs typeface="Avenir"/>
                <a:sym typeface="Avenir"/>
              </a:rPr>
              <a:t>8 números</a:t>
            </a:r>
            <a:endParaRPr sz="1600" dirty="0">
              <a:solidFill>
                <a:schemeClr val="dk1"/>
              </a:solidFill>
              <a:latin typeface="Avenir"/>
              <a:ea typeface="Avenir"/>
              <a:cs typeface="Avenir"/>
              <a:sym typeface="Avenir"/>
            </a:endParaRPr>
          </a:p>
        </p:txBody>
      </p:sp>
      <p:sp>
        <p:nvSpPr>
          <p:cNvPr id="425" name="Google Shape;425;p43"/>
          <p:cNvSpPr txBox="1"/>
          <p:nvPr/>
        </p:nvSpPr>
        <p:spPr>
          <a:xfrm>
            <a:off x="6449800" y="3601225"/>
            <a:ext cx="2325600" cy="1600408"/>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buNone/>
            </a:pPr>
            <a:r>
              <a:rPr lang="es" sz="1600">
                <a:solidFill>
                  <a:schemeClr val="dk1"/>
                </a:solidFill>
                <a:latin typeface="Avenir"/>
                <a:ea typeface="Avenir"/>
                <a:cs typeface="Avenir"/>
                <a:sym typeface="Avenir"/>
              </a:rPr>
              <a:t>CORREO INSTITUTO </a:t>
            </a:r>
            <a:br>
              <a:rPr lang="ca-ES" sz="1600">
                <a:solidFill>
                  <a:schemeClr val="dk1"/>
                </a:solidFill>
                <a:latin typeface="Avenir"/>
                <a:ea typeface="Avenir"/>
                <a:cs typeface="Avenir"/>
                <a:sym typeface="Avenir"/>
              </a:rPr>
            </a:br>
            <a:r>
              <a:rPr lang="es" sz="1600">
                <a:solidFill>
                  <a:schemeClr val="dk1"/>
                </a:solidFill>
                <a:latin typeface="Avenir"/>
                <a:ea typeface="Avenir"/>
                <a:cs typeface="Avenir"/>
                <a:sym typeface="Avenir"/>
              </a:rPr>
              <a:t>8 elementos mínimo, alfanuméricos, mínimo una mayúscula y un carácter especial</a:t>
            </a:r>
            <a:endParaRPr sz="1600">
              <a:solidFill>
                <a:schemeClr val="dk1"/>
              </a:solidFill>
              <a:latin typeface="Avenir"/>
              <a:ea typeface="Avenir"/>
              <a:cs typeface="Avenir"/>
              <a:sym typeface="Avenir"/>
            </a:endParaRPr>
          </a:p>
        </p:txBody>
      </p:sp>
      <p:sp>
        <p:nvSpPr>
          <p:cNvPr id="426" name="Google Shape;426;p43"/>
          <p:cNvSpPr txBox="1"/>
          <p:nvPr/>
        </p:nvSpPr>
        <p:spPr>
          <a:xfrm>
            <a:off x="3402838" y="3601225"/>
            <a:ext cx="2650800" cy="1688894"/>
          </a:xfrm>
          <a:prstGeom prst="rect">
            <a:avLst/>
          </a:prstGeom>
          <a:solidFill>
            <a:srgbClr val="CFE2F3"/>
          </a:solidFill>
          <a:ln>
            <a:noFill/>
          </a:ln>
        </p:spPr>
        <p:txBody>
          <a:bodyPr spcFirstLastPara="1" wrap="square" lIns="91425" tIns="91425" rIns="91425" bIns="91425" anchor="t" anchorCtr="0">
            <a:spAutoFit/>
          </a:bodyPr>
          <a:lstStyle/>
          <a:p>
            <a:pPr marL="0" lvl="0" indent="0" algn="l" rtl="0">
              <a:lnSpc>
                <a:spcPct val="115000"/>
              </a:lnSpc>
              <a:buNone/>
            </a:pPr>
            <a:r>
              <a:rPr lang="es" sz="1700">
                <a:solidFill>
                  <a:schemeClr val="dk1"/>
                </a:solidFill>
                <a:latin typeface="Avenir"/>
                <a:ea typeface="Avenir"/>
                <a:cs typeface="Avenir"/>
                <a:sym typeface="Avenir"/>
              </a:rPr>
              <a:t>GMAIL 8 elementos mínimo con letras mayúsculas, minúsculas, números y caracteres especiales (como se desee)</a:t>
            </a:r>
            <a:endParaRPr sz="1700">
              <a:solidFill>
                <a:schemeClr val="dk1"/>
              </a:solidFill>
              <a:latin typeface="Avenir"/>
              <a:ea typeface="Avenir"/>
              <a:cs typeface="Avenir"/>
              <a:sym typeface="Avenir"/>
            </a:endParaRPr>
          </a:p>
        </p:txBody>
      </p:sp>
      <p:sp>
        <p:nvSpPr>
          <p:cNvPr id="427" name="Google Shape;427;p43"/>
          <p:cNvSpPr txBox="1"/>
          <p:nvPr/>
        </p:nvSpPr>
        <p:spPr>
          <a:xfrm>
            <a:off x="643425" y="6258050"/>
            <a:ext cx="790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rgbClr val="218C97"/>
                </a:solidFill>
                <a:latin typeface="Avenir"/>
                <a:ea typeface="Avenir"/>
                <a:cs typeface="Avenir"/>
                <a:sym typeface="Avenir"/>
              </a:rPr>
              <a:t>DISCÚTALO EN EL GRUPO Y PREPARAMOS UNA PUESTA EN COMÚN</a:t>
            </a:r>
            <a:endParaRPr sz="2000" b="1">
              <a:solidFill>
                <a:srgbClr val="218C97"/>
              </a:solidFill>
              <a:latin typeface="Avenir"/>
              <a:ea typeface="Avenir"/>
              <a:cs typeface="Avenir"/>
              <a:sym typeface="Avenir"/>
            </a:endParaRPr>
          </a:p>
        </p:txBody>
      </p:sp>
      <p:sp>
        <p:nvSpPr>
          <p:cNvPr id="428" name="Google Shape;428;p43"/>
          <p:cNvSpPr txBox="1"/>
          <p:nvPr/>
        </p:nvSpPr>
        <p:spPr>
          <a:xfrm>
            <a:off x="700700" y="4345750"/>
            <a:ext cx="2268300" cy="1317253"/>
          </a:xfrm>
          <a:prstGeom prst="rect">
            <a:avLst/>
          </a:prstGeom>
          <a:solidFill>
            <a:srgbClr val="FCE5CD"/>
          </a:solidFill>
          <a:ln>
            <a:noFill/>
          </a:ln>
        </p:spPr>
        <p:txBody>
          <a:bodyPr spcFirstLastPara="1" wrap="square" lIns="91425" tIns="91425" rIns="91425" bIns="91425" anchor="t" anchorCtr="0">
            <a:spAutoFit/>
          </a:bodyPr>
          <a:lstStyle/>
          <a:p>
            <a:pPr marL="0" lvl="0" indent="0" algn="l" rtl="0">
              <a:lnSpc>
                <a:spcPct val="115000"/>
              </a:lnSpc>
              <a:buNone/>
            </a:pPr>
            <a:r>
              <a:rPr lang="es" sz="1600" dirty="0">
                <a:solidFill>
                  <a:schemeClr val="dk1"/>
                </a:solidFill>
                <a:latin typeface="Avenir"/>
                <a:ea typeface="Avenir"/>
                <a:cs typeface="Avenir"/>
                <a:sym typeface="Avenir"/>
              </a:rPr>
              <a:t>CORREO INFANTIL 8 elementos, 4 letras mayúsculas seguidas de 4 números</a:t>
            </a:r>
            <a:endParaRPr sz="1600" dirty="0">
              <a:solidFill>
                <a:schemeClr val="dk1"/>
              </a:solidFill>
              <a:latin typeface="Avenir"/>
              <a:ea typeface="Avenir"/>
              <a:cs typeface="Avenir"/>
              <a:sym typeface="Avenir"/>
            </a:endParaRPr>
          </a:p>
        </p:txBody>
      </p:sp>
      <p:sp>
        <p:nvSpPr>
          <p:cNvPr id="429" name="Google Shape;429;p43"/>
          <p:cNvSpPr txBox="1"/>
          <p:nvPr/>
        </p:nvSpPr>
        <p:spPr>
          <a:xfrm>
            <a:off x="6487500" y="5304000"/>
            <a:ext cx="2268300" cy="750945"/>
          </a:xfrm>
          <a:prstGeom prst="rect">
            <a:avLst/>
          </a:prstGeom>
          <a:solidFill>
            <a:srgbClr val="D9EAD3"/>
          </a:solidFill>
          <a:ln>
            <a:noFill/>
          </a:ln>
        </p:spPr>
        <p:txBody>
          <a:bodyPr spcFirstLastPara="1" wrap="square" lIns="91425" tIns="91425" rIns="91425" bIns="91425" anchor="t" anchorCtr="0">
            <a:spAutoFit/>
          </a:bodyPr>
          <a:lstStyle/>
          <a:p>
            <a:pPr marL="0" lvl="0" indent="0" algn="l" rtl="0">
              <a:lnSpc>
                <a:spcPct val="115000"/>
              </a:lnSpc>
              <a:buNone/>
            </a:pPr>
            <a:r>
              <a:rPr lang="es" sz="1600">
                <a:solidFill>
                  <a:schemeClr val="dk1"/>
                </a:solidFill>
                <a:latin typeface="Avenir"/>
                <a:ea typeface="Avenir"/>
                <a:cs typeface="Avenir"/>
                <a:sym typeface="Avenir"/>
              </a:rPr>
              <a:t>PIN BANCO </a:t>
            </a:r>
            <a:br>
              <a:rPr lang="ca-ES" sz="1600">
                <a:solidFill>
                  <a:schemeClr val="dk1"/>
                </a:solidFill>
                <a:latin typeface="Avenir"/>
                <a:ea typeface="Avenir"/>
                <a:cs typeface="Avenir"/>
                <a:sym typeface="Avenir"/>
              </a:rPr>
            </a:br>
            <a:r>
              <a:rPr lang="es" sz="1600">
                <a:solidFill>
                  <a:schemeClr val="dk1"/>
                </a:solidFill>
                <a:latin typeface="Avenir"/>
                <a:ea typeface="Avenir"/>
                <a:cs typeface="Avenir"/>
                <a:sym typeface="Avenir"/>
              </a:rPr>
              <a:t>8 letras minúsculas</a:t>
            </a:r>
            <a:endParaRPr sz="1600">
              <a:solidFill>
                <a:schemeClr val="dk1"/>
              </a:solidFill>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33"/>
        <p:cNvGrpSpPr/>
        <p:nvPr/>
      </p:nvGrpSpPr>
      <p:grpSpPr>
        <a:xfrm>
          <a:off x="0" y="0"/>
          <a:ext cx="0" cy="0"/>
          <a:chOff x="0" y="0"/>
          <a:chExt cx="0" cy="0"/>
        </a:xfrm>
      </p:grpSpPr>
      <p:sp>
        <p:nvSpPr>
          <p:cNvPr id="434" name="Google Shape;434;p44"/>
          <p:cNvSpPr txBox="1">
            <a:spLocks noGrp="1"/>
          </p:cNvSpPr>
          <p:nvPr>
            <p:ph type="body" idx="1"/>
          </p:nvPr>
        </p:nvSpPr>
        <p:spPr>
          <a:xfrm>
            <a:off x="643425" y="1316839"/>
            <a:ext cx="8397900" cy="4224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30000"/>
              </a:lnSpc>
              <a:spcBef>
                <a:spcPts val="0"/>
              </a:spcBef>
              <a:spcAft>
                <a:spcPts val="0"/>
              </a:spcAft>
              <a:buSzPts val="2000"/>
              <a:buChar char="◼"/>
            </a:pPr>
            <a:r>
              <a:rPr lang="es" sz="2000" b="1">
                <a:solidFill>
                  <a:srgbClr val="000000"/>
                </a:solidFill>
              </a:rPr>
              <a:t>¿Cómo crear una contraseña segura?</a:t>
            </a:r>
            <a:endParaRPr sz="2000" b="1">
              <a:solidFill>
                <a:srgbClr val="000000"/>
              </a:solidFill>
            </a:endParaRPr>
          </a:p>
          <a:p>
            <a:pPr marL="457200" marR="0" lvl="0" indent="0" algn="l" rtl="0">
              <a:lnSpc>
                <a:spcPct val="130000"/>
              </a:lnSpc>
              <a:spcBef>
                <a:spcPts val="0"/>
              </a:spcBef>
              <a:spcAft>
                <a:spcPts val="0"/>
              </a:spcAft>
              <a:buNone/>
            </a:pPr>
            <a:endParaRPr>
              <a:solidFill>
                <a:srgbClr val="000000"/>
              </a:solidFill>
            </a:endParaRPr>
          </a:p>
          <a:p>
            <a:pPr marL="457200" marR="0" lvl="0" indent="0" algn="l" rtl="0">
              <a:lnSpc>
                <a:spcPct val="130000"/>
              </a:lnSpc>
              <a:spcBef>
                <a:spcPts val="0"/>
              </a:spcBef>
              <a:spcAft>
                <a:spcPts val="0"/>
              </a:spcAft>
              <a:buNone/>
            </a:pPr>
            <a:r>
              <a:rPr lang="es" sz="2000">
                <a:solidFill>
                  <a:srgbClr val="000000"/>
                </a:solidFill>
              </a:rPr>
              <a:t>Cuando debemos crear contraseñas, nos encontramos con diferentes indicaciones según la aplicación o la web.</a:t>
            </a:r>
            <a:endParaRPr sz="2000">
              <a:solidFill>
                <a:srgbClr val="000000"/>
              </a:solidFill>
            </a:endParaRPr>
          </a:p>
          <a:p>
            <a:pPr marL="914400" marR="0" lvl="1" indent="-342900" algn="l" rtl="0">
              <a:lnSpc>
                <a:spcPct val="130000"/>
              </a:lnSpc>
              <a:spcBef>
                <a:spcPts val="0"/>
              </a:spcBef>
              <a:spcAft>
                <a:spcPts val="0"/>
              </a:spcAft>
              <a:buSzPts val="1800"/>
              <a:buChar char="▪"/>
            </a:pPr>
            <a:r>
              <a:rPr lang="es" sz="2000">
                <a:solidFill>
                  <a:srgbClr val="000000"/>
                </a:solidFill>
              </a:rPr>
              <a:t>¿Cuáles te parecen más seguras? ¿Por qué?</a:t>
            </a:r>
            <a:endParaRPr sz="2000">
              <a:solidFill>
                <a:srgbClr val="000000"/>
              </a:solidFill>
            </a:endParaRPr>
          </a:p>
          <a:p>
            <a:pPr marL="457200" marR="0" lvl="0" indent="0" algn="l" rtl="0">
              <a:lnSpc>
                <a:spcPct val="130000"/>
              </a:lnSpc>
              <a:spcBef>
                <a:spcPts val="0"/>
              </a:spcBef>
              <a:spcAft>
                <a:spcPts val="0"/>
              </a:spcAft>
              <a:buNone/>
            </a:pPr>
            <a:endParaRPr sz="2000">
              <a:solidFill>
                <a:srgbClr val="000000"/>
              </a:solidFill>
            </a:endParaRPr>
          </a:p>
        </p:txBody>
      </p:sp>
      <p:sp>
        <p:nvSpPr>
          <p:cNvPr id="435" name="Google Shape;435;p44"/>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400"/>
              <a:buNone/>
            </a:pPr>
            <a:r>
              <a:rPr lang="es" b="1"/>
              <a:t>FASE Opcional. </a:t>
            </a:r>
            <a:r>
              <a:rPr lang="es"/>
              <a:t>¡Hagamos de hackers!</a:t>
            </a:r>
            <a:endParaRPr sz="2000" b="1"/>
          </a:p>
        </p:txBody>
      </p:sp>
      <p:sp>
        <p:nvSpPr>
          <p:cNvPr id="436" name="Google Shape;436;p44"/>
          <p:cNvSpPr txBox="1"/>
          <p:nvPr/>
        </p:nvSpPr>
        <p:spPr>
          <a:xfrm>
            <a:off x="700700" y="3429000"/>
            <a:ext cx="1830300" cy="6480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
                <a:solidFill>
                  <a:schemeClr val="dk1"/>
                </a:solidFill>
                <a:latin typeface="Avenir"/>
                <a:ea typeface="Avenir"/>
                <a:cs typeface="Avenir"/>
                <a:sym typeface="Avenir"/>
              </a:rPr>
              <a:t>PUK MÓVIL </a:t>
            </a:r>
            <a:br>
              <a:rPr lang="ca-ES">
                <a:solidFill>
                  <a:schemeClr val="dk1"/>
                </a:solidFill>
                <a:latin typeface="Avenir"/>
                <a:ea typeface="Avenir"/>
                <a:cs typeface="Avenir"/>
                <a:sym typeface="Avenir"/>
              </a:rPr>
            </a:br>
            <a:r>
              <a:rPr lang="es">
                <a:solidFill>
                  <a:schemeClr val="dk1"/>
                </a:solidFill>
                <a:latin typeface="Avenir"/>
                <a:ea typeface="Avenir"/>
                <a:cs typeface="Avenir"/>
                <a:sym typeface="Avenir"/>
              </a:rPr>
              <a:t>8 números</a:t>
            </a:r>
            <a:endParaRPr>
              <a:solidFill>
                <a:schemeClr val="dk1"/>
              </a:solidFill>
              <a:latin typeface="Avenir"/>
              <a:ea typeface="Avenir"/>
              <a:cs typeface="Avenir"/>
              <a:sym typeface="Avenir"/>
            </a:endParaRPr>
          </a:p>
        </p:txBody>
      </p:sp>
      <p:sp>
        <p:nvSpPr>
          <p:cNvPr id="437" name="Google Shape;437;p44"/>
          <p:cNvSpPr txBox="1"/>
          <p:nvPr/>
        </p:nvSpPr>
        <p:spPr>
          <a:xfrm>
            <a:off x="700700" y="4365625"/>
            <a:ext cx="2325600" cy="1391400"/>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
                <a:solidFill>
                  <a:schemeClr val="dk1"/>
                </a:solidFill>
                <a:latin typeface="Avenir"/>
                <a:ea typeface="Avenir"/>
                <a:cs typeface="Avenir"/>
                <a:sym typeface="Avenir"/>
              </a:rPr>
              <a:t>CORREO INSTITUTO </a:t>
            </a:r>
            <a:br>
              <a:rPr lang="ca-ES">
                <a:solidFill>
                  <a:schemeClr val="dk1"/>
                </a:solidFill>
                <a:latin typeface="Avenir"/>
                <a:ea typeface="Avenir"/>
                <a:cs typeface="Avenir"/>
                <a:sym typeface="Avenir"/>
              </a:rPr>
            </a:br>
            <a:r>
              <a:rPr lang="es">
                <a:solidFill>
                  <a:schemeClr val="dk1"/>
                </a:solidFill>
                <a:latin typeface="Avenir"/>
                <a:ea typeface="Avenir"/>
                <a:cs typeface="Avenir"/>
                <a:sym typeface="Avenir"/>
              </a:rPr>
              <a:t>8 elementos mínimo, alfanumérico, mínimo una mayúscula o un carácter especial</a:t>
            </a:r>
            <a:endParaRPr>
              <a:solidFill>
                <a:schemeClr val="dk1"/>
              </a:solidFill>
              <a:latin typeface="Avenir"/>
              <a:ea typeface="Avenir"/>
              <a:cs typeface="Avenir"/>
              <a:sym typeface="Avenir"/>
            </a:endParaRPr>
          </a:p>
        </p:txBody>
      </p:sp>
      <p:sp>
        <p:nvSpPr>
          <p:cNvPr id="438" name="Google Shape;438;p44"/>
          <p:cNvSpPr txBox="1"/>
          <p:nvPr/>
        </p:nvSpPr>
        <p:spPr>
          <a:xfrm>
            <a:off x="6047700" y="4866650"/>
            <a:ext cx="2268300" cy="1391400"/>
          </a:xfrm>
          <a:prstGeom prst="rect">
            <a:avLst/>
          </a:prstGeom>
          <a:solidFill>
            <a:srgbClr val="E0E0E0"/>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
                <a:solidFill>
                  <a:schemeClr val="dk1"/>
                </a:solidFill>
                <a:latin typeface="Avenir"/>
                <a:ea typeface="Avenir"/>
                <a:cs typeface="Avenir"/>
                <a:sym typeface="Avenir"/>
              </a:rPr>
              <a:t>CORREO PROFESO 8 elementos mínimo, alfanumérico, 2 números, 2 minúsculas, 1 mayúscula, carácter especial si se quiere</a:t>
            </a:r>
            <a:endParaRPr>
              <a:solidFill>
                <a:schemeClr val="dk1"/>
              </a:solidFill>
              <a:latin typeface="Avenir"/>
              <a:ea typeface="Avenir"/>
              <a:cs typeface="Avenir"/>
              <a:sym typeface="Avenir"/>
            </a:endParaRPr>
          </a:p>
        </p:txBody>
      </p:sp>
      <p:sp>
        <p:nvSpPr>
          <p:cNvPr id="439" name="Google Shape;439;p44"/>
          <p:cNvSpPr txBox="1"/>
          <p:nvPr/>
        </p:nvSpPr>
        <p:spPr>
          <a:xfrm>
            <a:off x="3402848" y="3601225"/>
            <a:ext cx="2268300" cy="16392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
                <a:solidFill>
                  <a:schemeClr val="dk1"/>
                </a:solidFill>
                <a:latin typeface="Avenir"/>
                <a:ea typeface="Avenir"/>
                <a:cs typeface="Avenir"/>
                <a:sym typeface="Avenir"/>
              </a:rPr>
              <a:t>GMAIL 8 elementos mínimo con letras mayúsculas, minúsculas, números y caracteres especiales (como se desee)</a:t>
            </a:r>
            <a:endParaRPr>
              <a:solidFill>
                <a:schemeClr val="dk1"/>
              </a:solidFill>
              <a:latin typeface="Avenir"/>
              <a:ea typeface="Avenir"/>
              <a:cs typeface="Avenir"/>
              <a:sym typeface="Avenir"/>
            </a:endParaRPr>
          </a:p>
        </p:txBody>
      </p:sp>
      <p:sp>
        <p:nvSpPr>
          <p:cNvPr id="440" name="Google Shape;440;p44"/>
          <p:cNvSpPr txBox="1"/>
          <p:nvPr/>
        </p:nvSpPr>
        <p:spPr>
          <a:xfrm>
            <a:off x="643425" y="6258050"/>
            <a:ext cx="790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rgbClr val="218C97"/>
                </a:solidFill>
                <a:latin typeface="Avenir"/>
                <a:ea typeface="Avenir"/>
                <a:cs typeface="Avenir"/>
                <a:sym typeface="Avenir"/>
              </a:rPr>
              <a:t>DISCÚTALO EN EL GRUPO Y PREPARAMOS UNA PUESTA EN COMÚN</a:t>
            </a:r>
            <a:endParaRPr sz="2000" b="1">
              <a:solidFill>
                <a:srgbClr val="218C97"/>
              </a:solidFill>
              <a:latin typeface="Avenir"/>
              <a:ea typeface="Avenir"/>
              <a:cs typeface="Avenir"/>
              <a:sym typeface="Avenir"/>
            </a:endParaRPr>
          </a:p>
        </p:txBody>
      </p:sp>
      <p:sp>
        <p:nvSpPr>
          <p:cNvPr id="441" name="Google Shape;441;p44"/>
          <p:cNvSpPr txBox="1"/>
          <p:nvPr/>
        </p:nvSpPr>
        <p:spPr>
          <a:xfrm>
            <a:off x="6281075" y="3601225"/>
            <a:ext cx="1902300" cy="11436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
                <a:solidFill>
                  <a:schemeClr val="dk1"/>
                </a:solidFill>
                <a:latin typeface="Avenir"/>
                <a:ea typeface="Avenir"/>
                <a:cs typeface="Avenir"/>
                <a:sym typeface="Avenir"/>
              </a:rPr>
              <a:t>CORREO INFANTIL 8 elementos, 4 letras mayúsculas seguidas de 4 números</a:t>
            </a:r>
            <a:endParaRPr>
              <a:solidFill>
                <a:schemeClr val="dk1"/>
              </a:solidFill>
              <a:latin typeface="Avenir"/>
              <a:ea typeface="Avenir"/>
              <a:cs typeface="Avenir"/>
              <a:sym typeface="Avenir"/>
            </a:endParaRPr>
          </a:p>
        </p:txBody>
      </p:sp>
      <p:sp>
        <p:nvSpPr>
          <p:cNvPr id="442" name="Google Shape;442;p44"/>
          <p:cNvSpPr txBox="1"/>
          <p:nvPr/>
        </p:nvSpPr>
        <p:spPr>
          <a:xfrm>
            <a:off x="3402850" y="5541150"/>
            <a:ext cx="2268300" cy="6810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 sz="1500">
                <a:solidFill>
                  <a:schemeClr val="dk1"/>
                </a:solidFill>
                <a:latin typeface="Avenir"/>
                <a:ea typeface="Avenir"/>
                <a:cs typeface="Avenir"/>
                <a:sym typeface="Avenir"/>
              </a:rPr>
              <a:t>PIN BANCO </a:t>
            </a:r>
            <a:br>
              <a:rPr lang="ca-ES" sz="1500">
                <a:solidFill>
                  <a:schemeClr val="dk1"/>
                </a:solidFill>
                <a:latin typeface="Avenir"/>
                <a:ea typeface="Avenir"/>
                <a:cs typeface="Avenir"/>
                <a:sym typeface="Avenir"/>
              </a:rPr>
            </a:br>
            <a:r>
              <a:rPr lang="es" sz="1500">
                <a:solidFill>
                  <a:schemeClr val="dk1"/>
                </a:solidFill>
                <a:latin typeface="Avenir"/>
                <a:ea typeface="Avenir"/>
                <a:cs typeface="Avenir"/>
                <a:sym typeface="Avenir"/>
              </a:rPr>
              <a:t>8 letras minúsculas</a:t>
            </a:r>
            <a:endParaRPr sz="1500">
              <a:solidFill>
                <a:schemeClr val="dk1"/>
              </a:solidFill>
              <a:latin typeface="Avenir"/>
              <a:ea typeface="Avenir"/>
              <a:cs typeface="Avenir"/>
              <a:sym typeface="Aveni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sp>
        <p:nvSpPr>
          <p:cNvPr id="447" name="Google Shape;447;p45"/>
          <p:cNvSpPr txBox="1">
            <a:spLocks noGrp="1"/>
          </p:cNvSpPr>
          <p:nvPr>
            <p:ph type="body" idx="1"/>
          </p:nvPr>
        </p:nvSpPr>
        <p:spPr>
          <a:xfrm>
            <a:off x="460394" y="1247036"/>
            <a:ext cx="8397900" cy="2143500"/>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Char char="◼"/>
            </a:pPr>
            <a:r>
              <a:rPr lang="es">
                <a:latin typeface="Arial"/>
                <a:ea typeface="Arial"/>
                <a:cs typeface="Arial"/>
                <a:sym typeface="Arial"/>
              </a:rPr>
              <a:t>Puesta en común de las primeras ideas sobre Q3</a:t>
            </a:r>
            <a:endParaRPr b="1">
              <a:solidFill>
                <a:srgbClr val="7030A0"/>
              </a:solidFill>
              <a:latin typeface="Arial"/>
              <a:ea typeface="Arial"/>
              <a:cs typeface="Arial"/>
              <a:sym typeface="Arial"/>
            </a:endParaRPr>
          </a:p>
        </p:txBody>
      </p:sp>
      <p:sp>
        <p:nvSpPr>
          <p:cNvPr id="448" name="Google Shape;448;p45"/>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400"/>
              <a:buNone/>
            </a:pPr>
            <a:r>
              <a:rPr lang="es" b="1"/>
              <a:t>FASE Opcional. </a:t>
            </a:r>
            <a:r>
              <a:rPr lang="es"/>
              <a:t>¡Hagamos de hackers!</a:t>
            </a:r>
            <a:endParaRPr b="1"/>
          </a:p>
        </p:txBody>
      </p:sp>
      <p:pic>
        <p:nvPicPr>
          <p:cNvPr id="449" name="Google Shape;449;p45" descr="Free Vectors | whiteboard frame"/>
          <p:cNvPicPr preferRelativeResize="0"/>
          <p:nvPr/>
        </p:nvPicPr>
        <p:blipFill rotWithShape="1">
          <a:blip r:embed="rId3">
            <a:alphaModFix/>
          </a:blip>
          <a:srcRect/>
          <a:stretch/>
        </p:blipFill>
        <p:spPr>
          <a:xfrm>
            <a:off x="568199" y="1882250"/>
            <a:ext cx="7143401" cy="4407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53"/>
        <p:cNvGrpSpPr/>
        <p:nvPr/>
      </p:nvGrpSpPr>
      <p:grpSpPr>
        <a:xfrm>
          <a:off x="0" y="0"/>
          <a:ext cx="0" cy="0"/>
          <a:chOff x="0" y="0"/>
          <a:chExt cx="0" cy="0"/>
        </a:xfrm>
      </p:grpSpPr>
      <p:sp>
        <p:nvSpPr>
          <p:cNvPr id="454" name="Google Shape;454;p46"/>
          <p:cNvSpPr txBox="1">
            <a:spLocks noGrp="1"/>
          </p:cNvSpPr>
          <p:nvPr>
            <p:ph type="body" idx="1"/>
          </p:nvPr>
        </p:nvSpPr>
        <p:spPr>
          <a:xfrm>
            <a:off x="460400" y="1247008"/>
            <a:ext cx="8397900" cy="5484000"/>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Char char="◼"/>
            </a:pPr>
            <a:r>
              <a:rPr lang="es">
                <a:latin typeface="Arial"/>
                <a:ea typeface="Arial"/>
                <a:cs typeface="Arial"/>
                <a:sym typeface="Arial"/>
              </a:rPr>
              <a:t>Ideas para gestionar el fin de la puesta en común:</a:t>
            </a:r>
            <a:endParaRPr>
              <a:latin typeface="Arial"/>
              <a:ea typeface="Arial"/>
              <a:cs typeface="Arial"/>
              <a:sym typeface="Arial"/>
            </a:endParaRPr>
          </a:p>
          <a:p>
            <a:pPr marL="914400" lvl="1" indent="-342900" algn="l" rtl="0">
              <a:lnSpc>
                <a:spcPct val="130000"/>
              </a:lnSpc>
              <a:spcBef>
                <a:spcPts val="0"/>
              </a:spcBef>
              <a:spcAft>
                <a:spcPts val="0"/>
              </a:spcAft>
              <a:buSzPts val="1800"/>
              <a:buFont typeface="Arial"/>
              <a:buChar char="▪"/>
            </a:pPr>
            <a:r>
              <a:rPr lang="es">
                <a:latin typeface="Arial"/>
                <a:ea typeface="Arial"/>
                <a:cs typeface="Arial"/>
                <a:sym typeface="Arial"/>
              </a:rPr>
              <a:t>Limitarse a contraseñas de 8 elementos (para que sea más fácil). </a:t>
            </a:r>
            <a:br>
              <a:rPr lang="ca-ES">
                <a:latin typeface="Arial"/>
                <a:ea typeface="Arial"/>
                <a:cs typeface="Arial"/>
                <a:sym typeface="Arial"/>
              </a:rPr>
            </a:br>
            <a:r>
              <a:rPr lang="es">
                <a:latin typeface="Arial"/>
                <a:ea typeface="Arial"/>
                <a:cs typeface="Arial"/>
                <a:sym typeface="Arial"/>
              </a:rPr>
              <a:t>Más adelante se puede ver cómo varía la seguridad al aumentar el número de elementos.</a:t>
            </a:r>
            <a:endParaRPr>
              <a:latin typeface="Arial"/>
              <a:ea typeface="Arial"/>
              <a:cs typeface="Arial"/>
              <a:sym typeface="Arial"/>
            </a:endParaRPr>
          </a:p>
          <a:p>
            <a:pPr marL="914400" lvl="1" indent="-342900" algn="l" rtl="0">
              <a:spcBef>
                <a:spcPts val="0"/>
              </a:spcBef>
              <a:spcAft>
                <a:spcPts val="0"/>
              </a:spcAft>
              <a:buSzPts val="1800"/>
              <a:buFont typeface="Arial"/>
              <a:buChar char="▪"/>
            </a:pPr>
            <a:r>
              <a:rPr lang="es">
                <a:latin typeface="Arial"/>
                <a:ea typeface="Arial"/>
                <a:cs typeface="Arial"/>
                <a:sym typeface="Arial"/>
              </a:rPr>
              <a:t>Es fácil calcular los casos más sencillos: PUK, INFANTIL y PIN Banco.</a:t>
            </a:r>
            <a:endParaRPr>
              <a:latin typeface="Arial"/>
              <a:ea typeface="Arial"/>
              <a:cs typeface="Arial"/>
              <a:sym typeface="Arial"/>
            </a:endParaRPr>
          </a:p>
          <a:p>
            <a:pPr marL="914400" lvl="1" indent="-342900" algn="l" rtl="0">
              <a:lnSpc>
                <a:spcPct val="130000"/>
              </a:lnSpc>
              <a:spcBef>
                <a:spcPts val="0"/>
              </a:spcBef>
              <a:spcAft>
                <a:spcPts val="0"/>
              </a:spcAft>
              <a:buSzPts val="1800"/>
              <a:buFont typeface="Arial"/>
              <a:buChar char="▪"/>
            </a:pPr>
            <a:r>
              <a:rPr lang="es">
                <a:latin typeface="Arial"/>
                <a:ea typeface="Arial"/>
                <a:cs typeface="Arial"/>
                <a:sym typeface="Arial"/>
              </a:rPr>
              <a:t>Calcular el total de otros es demasiado difícil. Se puede hacer algún ejemplo con CORREO INSTITUTO donde se debe distinguir el orden de los números y las letras: 1234ABCD no es lo mismo que ABCD1234.</a:t>
            </a:r>
            <a:endParaRPr>
              <a:latin typeface="Arial"/>
              <a:ea typeface="Arial"/>
              <a:cs typeface="Arial"/>
              <a:sym typeface="Arial"/>
            </a:endParaRPr>
          </a:p>
          <a:p>
            <a:pPr marL="914400" lvl="1" indent="-342900" algn="l" rtl="0">
              <a:lnSpc>
                <a:spcPct val="130000"/>
              </a:lnSpc>
              <a:spcBef>
                <a:spcPts val="0"/>
              </a:spcBef>
              <a:spcAft>
                <a:spcPts val="0"/>
              </a:spcAft>
              <a:buSzPts val="1800"/>
              <a:buFont typeface="Arial"/>
              <a:buChar char="▪"/>
            </a:pPr>
            <a:r>
              <a:rPr lang="es">
                <a:latin typeface="Arial"/>
                <a:ea typeface="Arial"/>
                <a:cs typeface="Arial"/>
                <a:sym typeface="Arial"/>
              </a:rPr>
              <a:t>Buscamos otras estrategias para comparar:</a:t>
            </a:r>
            <a:endParaRPr>
              <a:latin typeface="Arial"/>
              <a:ea typeface="Arial"/>
              <a:cs typeface="Arial"/>
              <a:sym typeface="Arial"/>
            </a:endParaRPr>
          </a:p>
          <a:p>
            <a:pPr marL="1371600" lvl="2" indent="-330200" algn="l" rtl="0">
              <a:lnSpc>
                <a:spcPct val="130000"/>
              </a:lnSpc>
              <a:spcBef>
                <a:spcPts val="0"/>
              </a:spcBef>
              <a:spcAft>
                <a:spcPts val="0"/>
              </a:spcAft>
              <a:buSzPts val="1600"/>
              <a:buFont typeface="Arial"/>
              <a:buChar char="o"/>
            </a:pPr>
            <a:r>
              <a:rPr lang="es">
                <a:latin typeface="Arial"/>
                <a:ea typeface="Arial"/>
                <a:cs typeface="Arial"/>
                <a:sym typeface="Arial"/>
              </a:rPr>
              <a:t>Si con un caso podemos hacer todas las contraseñas de otro, nos quedamos con aquél. Si no se puede, miremos si se pueden hacer más (por ejemplo, porque hay más letras que números).</a:t>
            </a:r>
            <a:endParaRPr>
              <a:latin typeface="Arial"/>
              <a:ea typeface="Arial"/>
              <a:cs typeface="Arial"/>
              <a:sym typeface="Arial"/>
            </a:endParaRPr>
          </a:p>
          <a:p>
            <a:pPr marL="1371600" lvl="2" indent="-330200" algn="l" rtl="0">
              <a:lnSpc>
                <a:spcPct val="130000"/>
              </a:lnSpc>
              <a:spcBef>
                <a:spcPts val="0"/>
              </a:spcBef>
              <a:spcAft>
                <a:spcPts val="0"/>
              </a:spcAft>
              <a:buSzPts val="1600"/>
              <a:buFont typeface="Arial"/>
              <a:buChar char="o"/>
            </a:pPr>
            <a:r>
              <a:rPr lang="es">
                <a:latin typeface="Arial"/>
                <a:ea typeface="Arial"/>
                <a:cs typeface="Arial"/>
                <a:sym typeface="Arial"/>
              </a:rPr>
              <a:t>PROPUESTA DE TRABAJO EN GRUPO: comparar los 5 casos.</a:t>
            </a:r>
            <a:endParaRPr>
              <a:latin typeface="Arial"/>
              <a:ea typeface="Arial"/>
              <a:cs typeface="Arial"/>
              <a:sym typeface="Arial"/>
            </a:endParaRPr>
          </a:p>
        </p:txBody>
      </p:sp>
      <p:sp>
        <p:nvSpPr>
          <p:cNvPr id="455" name="Google Shape;455;p46"/>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400"/>
              <a:buNone/>
            </a:pPr>
            <a:r>
              <a:rPr lang="es" b="1"/>
              <a:t>FASE Opcional. </a:t>
            </a:r>
            <a:r>
              <a:rPr lang="es"/>
              <a:t>¡Hagamos de hackers!</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59"/>
        <p:cNvGrpSpPr/>
        <p:nvPr/>
      </p:nvGrpSpPr>
      <p:grpSpPr>
        <a:xfrm>
          <a:off x="0" y="0"/>
          <a:ext cx="0" cy="0"/>
          <a:chOff x="0" y="0"/>
          <a:chExt cx="0" cy="0"/>
        </a:xfrm>
      </p:grpSpPr>
      <p:sp>
        <p:nvSpPr>
          <p:cNvPr id="460" name="Google Shape;460;p47"/>
          <p:cNvSpPr txBox="1">
            <a:spLocks noGrp="1"/>
          </p:cNvSpPr>
          <p:nvPr>
            <p:ph type="body" idx="1"/>
          </p:nvPr>
        </p:nvSpPr>
        <p:spPr>
          <a:xfrm>
            <a:off x="474594" y="1208336"/>
            <a:ext cx="8397900" cy="2143500"/>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Char char="◼"/>
            </a:pPr>
            <a:r>
              <a:rPr lang="es">
                <a:latin typeface="Arial"/>
                <a:ea typeface="Arial"/>
                <a:cs typeface="Arial"/>
                <a:sym typeface="Arial"/>
              </a:rPr>
              <a:t>Puesta en común de la comparación entre contraseñas</a:t>
            </a:r>
            <a:endParaRPr>
              <a:latin typeface="Arial"/>
              <a:ea typeface="Arial"/>
              <a:cs typeface="Arial"/>
              <a:sym typeface="Arial"/>
            </a:endParaRPr>
          </a:p>
          <a:p>
            <a:pPr marL="0" lvl="0" indent="0" algn="l" rtl="0">
              <a:lnSpc>
                <a:spcPct val="130000"/>
              </a:lnSpc>
              <a:spcBef>
                <a:spcPts val="0"/>
              </a:spcBef>
              <a:spcAft>
                <a:spcPts val="0"/>
              </a:spcAft>
              <a:buNone/>
            </a:pPr>
            <a:endParaRPr>
              <a:latin typeface="Arial"/>
              <a:ea typeface="Arial"/>
              <a:cs typeface="Arial"/>
              <a:sym typeface="Arial"/>
            </a:endParaRPr>
          </a:p>
          <a:p>
            <a:pPr marL="0" lvl="0" indent="0" algn="l" rtl="0">
              <a:lnSpc>
                <a:spcPct val="130000"/>
              </a:lnSpc>
              <a:spcBef>
                <a:spcPts val="0"/>
              </a:spcBef>
              <a:spcAft>
                <a:spcPts val="0"/>
              </a:spcAft>
              <a:buNone/>
            </a:pPr>
            <a:r>
              <a:rPr lang="es">
                <a:latin typeface="Arial"/>
                <a:ea typeface="Arial"/>
                <a:cs typeface="Arial"/>
                <a:sym typeface="Arial"/>
              </a:rPr>
              <a:t>ORDENE LAS CONTRASEÑAS DE LA MENOS A LA MÁS SEGURA</a:t>
            </a:r>
            <a:endParaRPr>
              <a:latin typeface="Arial"/>
              <a:ea typeface="Arial"/>
              <a:cs typeface="Arial"/>
              <a:sym typeface="Arial"/>
            </a:endParaRPr>
          </a:p>
        </p:txBody>
      </p:sp>
      <p:sp>
        <p:nvSpPr>
          <p:cNvPr id="461" name="Google Shape;461;p47"/>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Opcional. </a:t>
            </a:r>
            <a:r>
              <a:rPr lang="es"/>
              <a:t>¡Hagamos de hackers!</a:t>
            </a:r>
            <a:endParaRPr/>
          </a:p>
        </p:txBody>
      </p:sp>
      <p:sp>
        <p:nvSpPr>
          <p:cNvPr id="462" name="Google Shape;462;p47"/>
          <p:cNvSpPr txBox="1"/>
          <p:nvPr/>
        </p:nvSpPr>
        <p:spPr>
          <a:xfrm>
            <a:off x="700700" y="2886925"/>
            <a:ext cx="1830300" cy="7143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 sz="1600">
                <a:solidFill>
                  <a:schemeClr val="dk1"/>
                </a:solidFill>
                <a:latin typeface="Avenir"/>
                <a:ea typeface="Avenir"/>
                <a:cs typeface="Avenir"/>
                <a:sym typeface="Avenir"/>
              </a:rPr>
              <a:t>PUK MÓVIL </a:t>
            </a:r>
            <a:br>
              <a:rPr lang="ca-ES" sz="1600">
                <a:solidFill>
                  <a:schemeClr val="dk1"/>
                </a:solidFill>
                <a:latin typeface="Avenir"/>
                <a:ea typeface="Avenir"/>
                <a:cs typeface="Avenir"/>
                <a:sym typeface="Avenir"/>
              </a:rPr>
            </a:br>
            <a:r>
              <a:rPr lang="es" sz="1600">
                <a:solidFill>
                  <a:schemeClr val="dk1"/>
                </a:solidFill>
                <a:latin typeface="Avenir"/>
                <a:ea typeface="Avenir"/>
                <a:cs typeface="Avenir"/>
                <a:sym typeface="Avenir"/>
              </a:rPr>
              <a:t>8 números</a:t>
            </a:r>
            <a:endParaRPr sz="1600">
              <a:solidFill>
                <a:schemeClr val="dk1"/>
              </a:solidFill>
              <a:latin typeface="Avenir"/>
              <a:ea typeface="Avenir"/>
              <a:cs typeface="Avenir"/>
              <a:sym typeface="Avenir"/>
            </a:endParaRPr>
          </a:p>
        </p:txBody>
      </p:sp>
      <p:sp>
        <p:nvSpPr>
          <p:cNvPr id="463" name="Google Shape;463;p47"/>
          <p:cNvSpPr txBox="1"/>
          <p:nvPr/>
        </p:nvSpPr>
        <p:spPr>
          <a:xfrm>
            <a:off x="6546900" y="2750700"/>
            <a:ext cx="2325600" cy="1563900"/>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 sz="1600">
                <a:solidFill>
                  <a:schemeClr val="dk1"/>
                </a:solidFill>
                <a:latin typeface="Avenir"/>
                <a:ea typeface="Avenir"/>
                <a:cs typeface="Avenir"/>
                <a:sym typeface="Avenir"/>
              </a:rPr>
              <a:t>CORREO INSTITUTO </a:t>
            </a:r>
            <a:br>
              <a:rPr lang="ca-ES" sz="1600">
                <a:solidFill>
                  <a:schemeClr val="dk1"/>
                </a:solidFill>
                <a:latin typeface="Avenir"/>
                <a:ea typeface="Avenir"/>
                <a:cs typeface="Avenir"/>
                <a:sym typeface="Avenir"/>
              </a:rPr>
            </a:br>
            <a:r>
              <a:rPr lang="es" sz="1600">
                <a:solidFill>
                  <a:schemeClr val="dk1"/>
                </a:solidFill>
                <a:latin typeface="Avenir"/>
                <a:ea typeface="Avenir"/>
                <a:cs typeface="Avenir"/>
                <a:sym typeface="Avenir"/>
              </a:rPr>
              <a:t>8 elementos mínimo, alfanuméricos, mínimo una mayúscula o un carácter especial</a:t>
            </a:r>
            <a:endParaRPr sz="1600">
              <a:solidFill>
                <a:schemeClr val="dk1"/>
              </a:solidFill>
              <a:latin typeface="Avenir"/>
              <a:ea typeface="Avenir"/>
              <a:cs typeface="Avenir"/>
              <a:sym typeface="Avenir"/>
            </a:endParaRPr>
          </a:p>
        </p:txBody>
      </p:sp>
      <p:sp>
        <p:nvSpPr>
          <p:cNvPr id="464" name="Google Shape;464;p47"/>
          <p:cNvSpPr txBox="1"/>
          <p:nvPr/>
        </p:nvSpPr>
        <p:spPr>
          <a:xfrm>
            <a:off x="3246588" y="2944475"/>
            <a:ext cx="2650800" cy="19509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 sz="1700">
                <a:solidFill>
                  <a:schemeClr val="dk1"/>
                </a:solidFill>
                <a:latin typeface="Avenir"/>
                <a:ea typeface="Avenir"/>
                <a:cs typeface="Avenir"/>
                <a:sym typeface="Avenir"/>
              </a:rPr>
              <a:t>GMAIL 8 elementos mínimo con letras mayúsculas, minúsculas, números y caracteres especiales (como se desee)</a:t>
            </a:r>
            <a:endParaRPr sz="1700">
              <a:solidFill>
                <a:schemeClr val="dk1"/>
              </a:solidFill>
              <a:latin typeface="Avenir"/>
              <a:ea typeface="Avenir"/>
              <a:cs typeface="Avenir"/>
              <a:sym typeface="Avenir"/>
            </a:endParaRPr>
          </a:p>
        </p:txBody>
      </p:sp>
      <p:sp>
        <p:nvSpPr>
          <p:cNvPr id="465" name="Google Shape;465;p47"/>
          <p:cNvSpPr txBox="1"/>
          <p:nvPr/>
        </p:nvSpPr>
        <p:spPr>
          <a:xfrm>
            <a:off x="765300" y="4077750"/>
            <a:ext cx="2268300" cy="12807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 sz="1600">
                <a:solidFill>
                  <a:schemeClr val="dk1"/>
                </a:solidFill>
                <a:latin typeface="Avenir"/>
                <a:ea typeface="Avenir"/>
                <a:cs typeface="Avenir"/>
                <a:sym typeface="Avenir"/>
              </a:rPr>
              <a:t>CORREO INFANTIL 8 elementos, 4 letras mayúsculas seguidas de 4 números</a:t>
            </a:r>
            <a:endParaRPr sz="1600">
              <a:solidFill>
                <a:schemeClr val="dk1"/>
              </a:solidFill>
              <a:latin typeface="Avenir"/>
              <a:ea typeface="Avenir"/>
              <a:cs typeface="Avenir"/>
              <a:sym typeface="Avenir"/>
            </a:endParaRPr>
          </a:p>
        </p:txBody>
      </p:sp>
      <p:sp>
        <p:nvSpPr>
          <p:cNvPr id="466" name="Google Shape;466;p47"/>
          <p:cNvSpPr txBox="1"/>
          <p:nvPr/>
        </p:nvSpPr>
        <p:spPr>
          <a:xfrm>
            <a:off x="6338800" y="4644150"/>
            <a:ext cx="2268300" cy="7143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 sz="1600">
                <a:solidFill>
                  <a:schemeClr val="dk1"/>
                </a:solidFill>
                <a:latin typeface="Avenir"/>
                <a:ea typeface="Avenir"/>
                <a:cs typeface="Avenir"/>
                <a:sym typeface="Avenir"/>
              </a:rPr>
              <a:t>PIN BANCO </a:t>
            </a:r>
            <a:br>
              <a:rPr lang="ca-ES" sz="1600">
                <a:solidFill>
                  <a:schemeClr val="dk1"/>
                </a:solidFill>
                <a:latin typeface="Avenir"/>
                <a:ea typeface="Avenir"/>
                <a:cs typeface="Avenir"/>
                <a:sym typeface="Avenir"/>
              </a:rPr>
            </a:br>
            <a:r>
              <a:rPr lang="es" sz="1600">
                <a:solidFill>
                  <a:schemeClr val="dk1"/>
                </a:solidFill>
                <a:latin typeface="Avenir"/>
                <a:ea typeface="Avenir"/>
                <a:cs typeface="Avenir"/>
                <a:sym typeface="Avenir"/>
              </a:rPr>
              <a:t>8 letras minúsculas</a:t>
            </a:r>
            <a:endParaRPr sz="1600">
              <a:solidFill>
                <a:schemeClr val="dk1"/>
              </a:solidFill>
              <a:latin typeface="Avenir"/>
              <a:ea typeface="Avenir"/>
              <a:cs typeface="Avenir"/>
              <a:sym typeface="Avenir"/>
            </a:endParaRPr>
          </a:p>
        </p:txBody>
      </p:sp>
      <p:sp>
        <p:nvSpPr>
          <p:cNvPr id="467" name="Google Shape;467;p47"/>
          <p:cNvSpPr txBox="1"/>
          <p:nvPr/>
        </p:nvSpPr>
        <p:spPr>
          <a:xfrm>
            <a:off x="720600" y="5529225"/>
            <a:ext cx="79059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b="1">
                <a:solidFill>
                  <a:srgbClr val="218C97"/>
                </a:solidFill>
                <a:latin typeface="Avenir"/>
                <a:ea typeface="Avenir"/>
                <a:cs typeface="Avenir"/>
                <a:sym typeface="Avenir"/>
              </a:rPr>
              <a:t>PREPARA UNA PRESENTACIÓN CON PROPUESTAS SOBRE LA CONTRASEÑA DEL CORREO DEL INSTITUTO: ¿ES SUFICIENTE SEGURA? ¿SE PUEDE MEJORAR?</a:t>
            </a:r>
            <a:endParaRPr sz="1900" b="1">
              <a:solidFill>
                <a:srgbClr val="218C97"/>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2"/>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0. </a:t>
            </a:r>
            <a:r>
              <a:rPr lang="es"/>
              <a:t>Cuestión generatriz y primeras exploraciones</a:t>
            </a:r>
            <a:endParaRPr/>
          </a:p>
        </p:txBody>
      </p:sp>
      <p:sp>
        <p:nvSpPr>
          <p:cNvPr id="114" name="Google Shape;114;p12"/>
          <p:cNvSpPr txBox="1">
            <a:spLocks noGrp="1"/>
          </p:cNvSpPr>
          <p:nvPr>
            <p:ph type="body" idx="2"/>
          </p:nvPr>
        </p:nvSpPr>
        <p:spPr>
          <a:xfrm>
            <a:off x="460393" y="3684884"/>
            <a:ext cx="8397857" cy="2143372"/>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Char char="◼"/>
            </a:pPr>
            <a:r>
              <a:rPr lang="es"/>
              <a:t>Recogida de la primera lluvia de preguntas de los estudiantes...</a:t>
            </a:r>
            <a:endParaRPr/>
          </a:p>
          <a:p>
            <a:pPr marL="0" lvl="0" indent="0" algn="l" rtl="0">
              <a:lnSpc>
                <a:spcPct val="130000"/>
              </a:lnSpc>
              <a:spcBef>
                <a:spcPts val="600"/>
              </a:spcBef>
              <a:spcAft>
                <a:spcPts val="0"/>
              </a:spcAft>
              <a:buSzPts val="2000"/>
              <a:buNone/>
            </a:pPr>
            <a:endParaRPr/>
          </a:p>
        </p:txBody>
      </p:sp>
      <p:pic>
        <p:nvPicPr>
          <p:cNvPr id="115" name="Google Shape;115;p12" descr="Imagen que contiene tabla, interior, diferente, artículos&#10;&#10;Descripción generada automáticamente"/>
          <p:cNvPicPr preferRelativeResize="0"/>
          <p:nvPr/>
        </p:nvPicPr>
        <p:blipFill rotWithShape="1">
          <a:blip r:embed="rId3">
            <a:alphaModFix/>
          </a:blip>
          <a:srcRect b="21350"/>
          <a:stretch/>
        </p:blipFill>
        <p:spPr>
          <a:xfrm>
            <a:off x="1958168" y="2379867"/>
            <a:ext cx="5227664" cy="1114671"/>
          </a:xfrm>
          <a:prstGeom prst="rect">
            <a:avLst/>
          </a:prstGeom>
          <a:noFill/>
          <a:ln>
            <a:noFill/>
          </a:ln>
        </p:spPr>
      </p:pic>
      <p:grpSp>
        <p:nvGrpSpPr>
          <p:cNvPr id="116" name="Google Shape;116;p12"/>
          <p:cNvGrpSpPr/>
          <p:nvPr/>
        </p:nvGrpSpPr>
        <p:grpSpPr>
          <a:xfrm>
            <a:off x="3043237" y="4418863"/>
            <a:ext cx="3543301" cy="1890600"/>
            <a:chOff x="276050" y="2037969"/>
            <a:chExt cx="3908035" cy="2343443"/>
          </a:xfrm>
        </p:grpSpPr>
        <p:pic>
          <p:nvPicPr>
            <p:cNvPr id="117" name="Google Shape;117;p12" descr="Free Vectors | whiteboard frame"/>
            <p:cNvPicPr preferRelativeResize="0"/>
            <p:nvPr/>
          </p:nvPicPr>
          <p:blipFill rotWithShape="1">
            <a:blip r:embed="rId4">
              <a:alphaModFix/>
            </a:blip>
            <a:srcRect/>
            <a:stretch/>
          </p:blipFill>
          <p:spPr>
            <a:xfrm>
              <a:off x="276050" y="2037969"/>
              <a:ext cx="3908035" cy="2343443"/>
            </a:xfrm>
            <a:prstGeom prst="rect">
              <a:avLst/>
            </a:prstGeom>
            <a:noFill/>
            <a:ln>
              <a:noFill/>
            </a:ln>
          </p:spPr>
        </p:pic>
        <p:sp>
          <p:nvSpPr>
            <p:cNvPr id="118" name="Google Shape;118;p12"/>
            <p:cNvSpPr/>
            <p:nvPr/>
          </p:nvSpPr>
          <p:spPr>
            <a:xfrm>
              <a:off x="471524" y="2273891"/>
              <a:ext cx="3605035" cy="252942"/>
            </a:xfrm>
            <a:custGeom>
              <a:avLst/>
              <a:gdLst/>
              <a:ahLst/>
              <a:cxnLst/>
              <a:rect l="l" t="t" r="r" b="b"/>
              <a:pathLst>
                <a:path w="3605035" h="252942" extrusionOk="0">
                  <a:moveTo>
                    <a:pt x="0" y="0"/>
                  </a:moveTo>
                  <a:cubicBezTo>
                    <a:pt x="144409" y="-35405"/>
                    <a:pt x="287784" y="10178"/>
                    <a:pt x="551055" y="0"/>
                  </a:cubicBezTo>
                  <a:cubicBezTo>
                    <a:pt x="814326" y="-10178"/>
                    <a:pt x="867533" y="10017"/>
                    <a:pt x="1102111" y="0"/>
                  </a:cubicBezTo>
                  <a:cubicBezTo>
                    <a:pt x="1336689" y="-10017"/>
                    <a:pt x="1500061" y="2803"/>
                    <a:pt x="1689216" y="0"/>
                  </a:cubicBezTo>
                  <a:cubicBezTo>
                    <a:pt x="1878372" y="-2803"/>
                    <a:pt x="2012354" y="36077"/>
                    <a:pt x="2096070" y="0"/>
                  </a:cubicBezTo>
                  <a:cubicBezTo>
                    <a:pt x="2179786" y="-36077"/>
                    <a:pt x="2370763" y="45257"/>
                    <a:pt x="2502924" y="0"/>
                  </a:cubicBezTo>
                  <a:cubicBezTo>
                    <a:pt x="2635085" y="-45257"/>
                    <a:pt x="2833321" y="5221"/>
                    <a:pt x="2945829" y="0"/>
                  </a:cubicBezTo>
                  <a:cubicBezTo>
                    <a:pt x="3058338" y="-5221"/>
                    <a:pt x="3345857" y="52023"/>
                    <a:pt x="3605035" y="0"/>
                  </a:cubicBezTo>
                  <a:cubicBezTo>
                    <a:pt x="3610275" y="118271"/>
                    <a:pt x="3577656" y="132151"/>
                    <a:pt x="3605035" y="252942"/>
                  </a:cubicBezTo>
                  <a:cubicBezTo>
                    <a:pt x="3461733" y="274017"/>
                    <a:pt x="3260523" y="247583"/>
                    <a:pt x="3090030" y="252942"/>
                  </a:cubicBezTo>
                  <a:cubicBezTo>
                    <a:pt x="2919538" y="258301"/>
                    <a:pt x="2779029" y="208099"/>
                    <a:pt x="2538975" y="252942"/>
                  </a:cubicBezTo>
                  <a:cubicBezTo>
                    <a:pt x="2298921" y="297785"/>
                    <a:pt x="2298725" y="203876"/>
                    <a:pt x="2096070" y="252942"/>
                  </a:cubicBezTo>
                  <a:cubicBezTo>
                    <a:pt x="1893415" y="302008"/>
                    <a:pt x="1732520" y="230001"/>
                    <a:pt x="1581065" y="252942"/>
                  </a:cubicBezTo>
                  <a:cubicBezTo>
                    <a:pt x="1429611" y="275883"/>
                    <a:pt x="1325803" y="209123"/>
                    <a:pt x="1138161" y="252942"/>
                  </a:cubicBezTo>
                  <a:cubicBezTo>
                    <a:pt x="950519" y="296761"/>
                    <a:pt x="832095" y="207270"/>
                    <a:pt x="731307" y="252942"/>
                  </a:cubicBezTo>
                  <a:cubicBezTo>
                    <a:pt x="630519" y="298614"/>
                    <a:pt x="359530" y="204252"/>
                    <a:pt x="0" y="252942"/>
                  </a:cubicBezTo>
                  <a:cubicBezTo>
                    <a:pt x="-11559" y="191620"/>
                    <a:pt x="22941" y="74138"/>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7030A0"/>
                </a:solidFill>
                <a:latin typeface="Arial"/>
                <a:ea typeface="Arial"/>
                <a:cs typeface="Arial"/>
                <a:sym typeface="Arial"/>
              </a:endParaRPr>
            </a:p>
          </p:txBody>
        </p:sp>
      </p:grpSp>
      <p:sp>
        <p:nvSpPr>
          <p:cNvPr id="119" name="Google Shape;119;p12"/>
          <p:cNvSpPr txBox="1">
            <a:spLocks noGrp="1"/>
          </p:cNvSpPr>
          <p:nvPr>
            <p:ph type="body" idx="1"/>
          </p:nvPr>
        </p:nvSpPr>
        <p:spPr>
          <a:xfrm>
            <a:off x="460394" y="1247036"/>
            <a:ext cx="8397900" cy="2143500"/>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SzPts val="2200"/>
              <a:buNone/>
            </a:pPr>
            <a:r>
              <a:rPr lang="es" sz="2200" b="1">
                <a:solidFill>
                  <a:srgbClr val="262626"/>
                </a:solidFill>
              </a:rPr>
              <a:t>Cuestión de partida:</a:t>
            </a:r>
            <a:endParaRPr/>
          </a:p>
          <a:p>
            <a:pPr marL="0" lvl="0" indent="0" algn="l" rtl="0">
              <a:lnSpc>
                <a:spcPct val="130000"/>
              </a:lnSpc>
              <a:spcBef>
                <a:spcPts val="600"/>
              </a:spcBef>
              <a:spcAft>
                <a:spcPts val="0"/>
              </a:spcAft>
              <a:buSzPts val="2200"/>
              <a:buNone/>
            </a:pPr>
            <a:r>
              <a:rPr lang="es" sz="2200">
                <a:solidFill>
                  <a:srgbClr val="262626"/>
                </a:solidFill>
              </a:rPr>
              <a:t>De la siguiente colección de candados, ¿qué candado es más seguro?</a:t>
            </a:r>
            <a:endParaRPr/>
          </a:p>
          <a:p>
            <a:pPr marL="228600" lvl="0" indent="-101600" algn="l" rtl="0">
              <a:lnSpc>
                <a:spcPct val="130000"/>
              </a:lnSpc>
              <a:spcBef>
                <a:spcPts val="600"/>
              </a:spcBef>
              <a:spcAft>
                <a:spcPts val="0"/>
              </a:spcAft>
              <a:buSzPts val="20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p:nvPr/>
        </p:nvSpPr>
        <p:spPr>
          <a:xfrm>
            <a:off x="1430458" y="267446"/>
            <a:ext cx="7027742" cy="400110"/>
          </a:xfrm>
          <a:prstGeom prst="rect">
            <a:avLst/>
          </a:prstGeom>
          <a:solidFill>
            <a:srgbClr val="3DB087">
              <a:alpha val="14509"/>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Arial"/>
                <a:ea typeface="Arial"/>
                <a:cs typeface="Arial"/>
                <a:sym typeface="Arial"/>
              </a:rPr>
              <a:t>Mapa </a:t>
            </a:r>
            <a:r>
              <a:rPr lang="es" sz="2000" b="0" i="1" u="none" strike="noStrike" cap="none">
                <a:solidFill>
                  <a:schemeClr val="dk1"/>
                </a:solidFill>
                <a:latin typeface="Arial"/>
                <a:ea typeface="Arial"/>
                <a:cs typeface="Arial"/>
                <a:sym typeface="Arial"/>
              </a:rPr>
              <a:t>a priori </a:t>
            </a:r>
            <a:r>
              <a:rPr lang="es" sz="2000" b="0" i="0" u="none" strike="noStrike" cap="none">
                <a:solidFill>
                  <a:schemeClr val="dk1"/>
                </a:solidFill>
                <a:latin typeface="Arial"/>
                <a:ea typeface="Arial"/>
                <a:cs typeface="Arial"/>
                <a:sym typeface="Arial"/>
              </a:rPr>
              <a:t>de posibles desarrollos de la situación</a:t>
            </a:r>
            <a:endParaRPr sz="1400" b="0" i="0" u="none" strike="noStrike" cap="none">
              <a:solidFill>
                <a:srgbClr val="000000"/>
              </a:solidFill>
              <a:latin typeface="Arial"/>
              <a:ea typeface="Arial"/>
              <a:cs typeface="Arial"/>
              <a:sym typeface="Arial"/>
            </a:endParaRPr>
          </a:p>
        </p:txBody>
      </p:sp>
      <p:pic>
        <p:nvPicPr>
          <p:cNvPr id="474" name="Google Shape;474;p48" descr="A diagram of text and symbols&#10;&#10;Description automatically generated"/>
          <p:cNvPicPr preferRelativeResize="0"/>
          <p:nvPr/>
        </p:nvPicPr>
        <p:blipFill rotWithShape="1">
          <a:blip r:embed="rId3">
            <a:alphaModFix/>
          </a:blip>
          <a:srcRect l="7500" t="3777" r="7499" b="4369"/>
          <a:stretch/>
        </p:blipFill>
        <p:spPr>
          <a:xfrm>
            <a:off x="289560" y="1224279"/>
            <a:ext cx="8569960" cy="520919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79"/>
        <p:cNvGrpSpPr/>
        <p:nvPr/>
      </p:nvGrpSpPr>
      <p:grpSpPr>
        <a:xfrm>
          <a:off x="0" y="0"/>
          <a:ext cx="0" cy="0"/>
          <a:chOff x="0" y="0"/>
          <a:chExt cx="0" cy="0"/>
        </a:xfrm>
      </p:grpSpPr>
      <p:sp>
        <p:nvSpPr>
          <p:cNvPr id="480" name="Google Shape;480;p49"/>
          <p:cNvSpPr txBox="1">
            <a:spLocks noGrp="1"/>
          </p:cNvSpPr>
          <p:nvPr>
            <p:ph type="body" idx="1"/>
          </p:nvPr>
        </p:nvSpPr>
        <p:spPr>
          <a:xfrm>
            <a:off x="474595" y="1159921"/>
            <a:ext cx="8397857" cy="5210233"/>
          </a:xfrm>
          <a:prstGeom prst="rect">
            <a:avLst/>
          </a:prstGeom>
          <a:noFill/>
          <a:ln>
            <a:noFill/>
          </a:ln>
        </p:spPr>
        <p:txBody>
          <a:bodyPr spcFirstLastPara="1" wrap="square" lIns="91425" tIns="45700" rIns="91425" bIns="45700" anchor="t" anchorCtr="0">
            <a:noAutofit/>
          </a:bodyPr>
          <a:lstStyle/>
          <a:p>
            <a:pPr marL="228600" lvl="0" indent="-101600" algn="l" rtl="0">
              <a:lnSpc>
                <a:spcPct val="130000"/>
              </a:lnSpc>
              <a:spcBef>
                <a:spcPts val="0"/>
              </a:spcBef>
              <a:spcAft>
                <a:spcPts val="0"/>
              </a:spcAft>
              <a:buSzPts val="2000"/>
              <a:buNone/>
            </a:pPr>
            <a:endParaRPr/>
          </a:p>
        </p:txBody>
      </p:sp>
      <p:sp>
        <p:nvSpPr>
          <p:cNvPr id="481" name="Google Shape;481;p49"/>
          <p:cNvSpPr txBox="1">
            <a:spLocks noGrp="1"/>
          </p:cNvSpPr>
          <p:nvPr>
            <p:ph type="title"/>
          </p:nvPr>
        </p:nvSpPr>
        <p:spPr>
          <a:xfrm>
            <a:off x="1078523" y="52185"/>
            <a:ext cx="7797617" cy="974126"/>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a:p>
        </p:txBody>
      </p:sp>
      <p:pic>
        <p:nvPicPr>
          <p:cNvPr id="482" name="Google Shape;482;p49"/>
          <p:cNvPicPr preferRelativeResize="0"/>
          <p:nvPr/>
        </p:nvPicPr>
        <p:blipFill rotWithShape="1">
          <a:blip r:embed="rId3">
            <a:alphaModFix/>
          </a:blip>
          <a:srcRect/>
          <a:stretch/>
        </p:blipFill>
        <p:spPr>
          <a:xfrm rot="-5400000">
            <a:off x="1933983" y="-2362250"/>
            <a:ext cx="9719850" cy="13749100"/>
          </a:xfrm>
          <a:prstGeom prst="rect">
            <a:avLst/>
          </a:prstGeom>
          <a:noFill/>
          <a:ln>
            <a:noFill/>
          </a:ln>
        </p:spPr>
      </p:pic>
      <p:sp>
        <p:nvSpPr>
          <p:cNvPr id="483" name="Google Shape;483;p49"/>
          <p:cNvSpPr txBox="1"/>
          <p:nvPr/>
        </p:nvSpPr>
        <p:spPr>
          <a:xfrm>
            <a:off x="2279176" y="267446"/>
            <a:ext cx="4073145" cy="400110"/>
          </a:xfrm>
          <a:prstGeom prst="rect">
            <a:avLst/>
          </a:prstGeom>
          <a:solidFill>
            <a:srgbClr val="3DB087">
              <a:alpha val="14509"/>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Arial"/>
                <a:ea typeface="Arial"/>
                <a:cs typeface="Arial"/>
                <a:sym typeface="Arial"/>
              </a:rPr>
              <a:t>Parte izquierda del mapa (zoom)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88"/>
        <p:cNvGrpSpPr/>
        <p:nvPr/>
      </p:nvGrpSpPr>
      <p:grpSpPr>
        <a:xfrm>
          <a:off x="0" y="0"/>
          <a:ext cx="0" cy="0"/>
          <a:chOff x="0" y="0"/>
          <a:chExt cx="0" cy="0"/>
        </a:xfrm>
      </p:grpSpPr>
      <p:sp>
        <p:nvSpPr>
          <p:cNvPr id="489" name="Google Shape;489;p50"/>
          <p:cNvSpPr txBox="1">
            <a:spLocks noGrp="1"/>
          </p:cNvSpPr>
          <p:nvPr>
            <p:ph type="body" idx="1"/>
          </p:nvPr>
        </p:nvSpPr>
        <p:spPr>
          <a:xfrm>
            <a:off x="474595" y="1159921"/>
            <a:ext cx="8397857" cy="5210233"/>
          </a:xfrm>
          <a:prstGeom prst="rect">
            <a:avLst/>
          </a:prstGeom>
          <a:noFill/>
          <a:ln>
            <a:noFill/>
          </a:ln>
        </p:spPr>
        <p:txBody>
          <a:bodyPr spcFirstLastPara="1" wrap="square" lIns="91425" tIns="45700" rIns="91425" bIns="45700" anchor="t" anchorCtr="0">
            <a:noAutofit/>
          </a:bodyPr>
          <a:lstStyle/>
          <a:p>
            <a:pPr marL="228600" lvl="0" indent="-101600" algn="l" rtl="0">
              <a:lnSpc>
                <a:spcPct val="130000"/>
              </a:lnSpc>
              <a:spcBef>
                <a:spcPts val="0"/>
              </a:spcBef>
              <a:spcAft>
                <a:spcPts val="0"/>
              </a:spcAft>
              <a:buSzPts val="2000"/>
              <a:buNone/>
            </a:pPr>
            <a:endParaRPr/>
          </a:p>
        </p:txBody>
      </p:sp>
      <p:sp>
        <p:nvSpPr>
          <p:cNvPr id="490" name="Google Shape;490;p50"/>
          <p:cNvSpPr txBox="1">
            <a:spLocks noGrp="1"/>
          </p:cNvSpPr>
          <p:nvPr>
            <p:ph type="title"/>
          </p:nvPr>
        </p:nvSpPr>
        <p:spPr>
          <a:xfrm>
            <a:off x="1078523" y="52185"/>
            <a:ext cx="7797617" cy="974126"/>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a:p>
        </p:txBody>
      </p:sp>
      <p:pic>
        <p:nvPicPr>
          <p:cNvPr id="491" name="Google Shape;491;p50"/>
          <p:cNvPicPr preferRelativeResize="0"/>
          <p:nvPr/>
        </p:nvPicPr>
        <p:blipFill rotWithShape="1">
          <a:blip r:embed="rId3">
            <a:alphaModFix/>
          </a:blip>
          <a:srcRect/>
          <a:stretch/>
        </p:blipFill>
        <p:spPr>
          <a:xfrm rot="-5400000">
            <a:off x="-2668602" y="-3126661"/>
            <a:ext cx="10374275" cy="14674809"/>
          </a:xfrm>
          <a:prstGeom prst="rect">
            <a:avLst/>
          </a:prstGeom>
          <a:noFill/>
          <a:ln>
            <a:noFill/>
          </a:ln>
        </p:spPr>
      </p:pic>
      <p:sp>
        <p:nvSpPr>
          <p:cNvPr id="492" name="Google Shape;492;p50"/>
          <p:cNvSpPr txBox="1"/>
          <p:nvPr/>
        </p:nvSpPr>
        <p:spPr>
          <a:xfrm>
            <a:off x="2885988" y="267446"/>
            <a:ext cx="3560642" cy="400110"/>
          </a:xfrm>
          <a:prstGeom prst="rect">
            <a:avLst/>
          </a:prstGeom>
          <a:solidFill>
            <a:srgbClr val="3DB087">
              <a:alpha val="14509"/>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Arial"/>
                <a:ea typeface="Arial"/>
                <a:cs typeface="Arial"/>
                <a:sym typeface="Arial"/>
              </a:rPr>
              <a:t>Parte derecha del mapa (zoom)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3"/>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0. </a:t>
            </a:r>
            <a:r>
              <a:rPr lang="es"/>
              <a:t>Cuestión generatriz y primeras exploraciones</a:t>
            </a:r>
            <a:endParaRPr/>
          </a:p>
        </p:txBody>
      </p:sp>
      <p:grpSp>
        <p:nvGrpSpPr>
          <p:cNvPr id="126" name="Google Shape;126;p13"/>
          <p:cNvGrpSpPr/>
          <p:nvPr/>
        </p:nvGrpSpPr>
        <p:grpSpPr>
          <a:xfrm>
            <a:off x="240812" y="318759"/>
            <a:ext cx="8619953" cy="5989372"/>
            <a:chOff x="276050" y="2037969"/>
            <a:chExt cx="3908035" cy="2343443"/>
          </a:xfrm>
        </p:grpSpPr>
        <p:pic>
          <p:nvPicPr>
            <p:cNvPr id="127" name="Google Shape;127;p13" descr="Free Vectors | whiteboard frame"/>
            <p:cNvPicPr preferRelativeResize="0"/>
            <p:nvPr/>
          </p:nvPicPr>
          <p:blipFill rotWithShape="1">
            <a:blip r:embed="rId3">
              <a:alphaModFix/>
            </a:blip>
            <a:srcRect/>
            <a:stretch/>
          </p:blipFill>
          <p:spPr>
            <a:xfrm>
              <a:off x="276050" y="2037969"/>
              <a:ext cx="3908035" cy="2343443"/>
            </a:xfrm>
            <a:prstGeom prst="rect">
              <a:avLst/>
            </a:prstGeom>
            <a:noFill/>
            <a:ln>
              <a:noFill/>
            </a:ln>
          </p:spPr>
        </p:pic>
        <p:sp>
          <p:nvSpPr>
            <p:cNvPr id="128" name="Google Shape;128;p13"/>
            <p:cNvSpPr/>
            <p:nvPr/>
          </p:nvSpPr>
          <p:spPr>
            <a:xfrm>
              <a:off x="471524" y="2273891"/>
              <a:ext cx="3605035" cy="252942"/>
            </a:xfrm>
            <a:custGeom>
              <a:avLst/>
              <a:gdLst/>
              <a:ahLst/>
              <a:cxnLst/>
              <a:rect l="l" t="t" r="r" b="b"/>
              <a:pathLst>
                <a:path w="3605035" h="252942" extrusionOk="0">
                  <a:moveTo>
                    <a:pt x="0" y="0"/>
                  </a:moveTo>
                  <a:cubicBezTo>
                    <a:pt x="144409" y="-35405"/>
                    <a:pt x="287784" y="10178"/>
                    <a:pt x="551055" y="0"/>
                  </a:cubicBezTo>
                  <a:cubicBezTo>
                    <a:pt x="814326" y="-10178"/>
                    <a:pt x="867533" y="10017"/>
                    <a:pt x="1102111" y="0"/>
                  </a:cubicBezTo>
                  <a:cubicBezTo>
                    <a:pt x="1336689" y="-10017"/>
                    <a:pt x="1500061" y="2803"/>
                    <a:pt x="1689216" y="0"/>
                  </a:cubicBezTo>
                  <a:cubicBezTo>
                    <a:pt x="1878372" y="-2803"/>
                    <a:pt x="2012354" y="36077"/>
                    <a:pt x="2096070" y="0"/>
                  </a:cubicBezTo>
                  <a:cubicBezTo>
                    <a:pt x="2179786" y="-36077"/>
                    <a:pt x="2370763" y="45257"/>
                    <a:pt x="2502924" y="0"/>
                  </a:cubicBezTo>
                  <a:cubicBezTo>
                    <a:pt x="2635085" y="-45257"/>
                    <a:pt x="2833321" y="5221"/>
                    <a:pt x="2945829" y="0"/>
                  </a:cubicBezTo>
                  <a:cubicBezTo>
                    <a:pt x="3058338" y="-5221"/>
                    <a:pt x="3345857" y="52023"/>
                    <a:pt x="3605035" y="0"/>
                  </a:cubicBezTo>
                  <a:cubicBezTo>
                    <a:pt x="3610275" y="118271"/>
                    <a:pt x="3577656" y="132151"/>
                    <a:pt x="3605035" y="252942"/>
                  </a:cubicBezTo>
                  <a:cubicBezTo>
                    <a:pt x="3461733" y="274017"/>
                    <a:pt x="3260523" y="247583"/>
                    <a:pt x="3090030" y="252942"/>
                  </a:cubicBezTo>
                  <a:cubicBezTo>
                    <a:pt x="2919538" y="258301"/>
                    <a:pt x="2779029" y="208099"/>
                    <a:pt x="2538975" y="252942"/>
                  </a:cubicBezTo>
                  <a:cubicBezTo>
                    <a:pt x="2298921" y="297785"/>
                    <a:pt x="2298725" y="203876"/>
                    <a:pt x="2096070" y="252942"/>
                  </a:cubicBezTo>
                  <a:cubicBezTo>
                    <a:pt x="1893415" y="302008"/>
                    <a:pt x="1732520" y="230001"/>
                    <a:pt x="1581065" y="252942"/>
                  </a:cubicBezTo>
                  <a:cubicBezTo>
                    <a:pt x="1429611" y="275883"/>
                    <a:pt x="1325803" y="209123"/>
                    <a:pt x="1138161" y="252942"/>
                  </a:cubicBezTo>
                  <a:cubicBezTo>
                    <a:pt x="950519" y="296761"/>
                    <a:pt x="832095" y="207270"/>
                    <a:pt x="731307" y="252942"/>
                  </a:cubicBezTo>
                  <a:cubicBezTo>
                    <a:pt x="630519" y="298614"/>
                    <a:pt x="359530" y="204252"/>
                    <a:pt x="0" y="252942"/>
                  </a:cubicBezTo>
                  <a:cubicBezTo>
                    <a:pt x="-11559" y="191620"/>
                    <a:pt x="22941" y="74138"/>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7030A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0. </a:t>
            </a:r>
            <a:r>
              <a:rPr lang="es"/>
              <a:t>Cuestión generatriz y primeras exploraciones</a:t>
            </a:r>
            <a:endParaRPr/>
          </a:p>
        </p:txBody>
      </p:sp>
      <p:grpSp>
        <p:nvGrpSpPr>
          <p:cNvPr id="135" name="Google Shape;135;p14"/>
          <p:cNvGrpSpPr/>
          <p:nvPr/>
        </p:nvGrpSpPr>
        <p:grpSpPr>
          <a:xfrm>
            <a:off x="714363" y="1300216"/>
            <a:ext cx="7767610" cy="5029263"/>
            <a:chOff x="276050" y="2037969"/>
            <a:chExt cx="3908035" cy="2343443"/>
          </a:xfrm>
        </p:grpSpPr>
        <p:pic>
          <p:nvPicPr>
            <p:cNvPr id="136" name="Google Shape;136;p14" descr="Free Vectors | whiteboard frame"/>
            <p:cNvPicPr preferRelativeResize="0"/>
            <p:nvPr/>
          </p:nvPicPr>
          <p:blipFill rotWithShape="1">
            <a:blip r:embed="rId3">
              <a:alphaModFix/>
            </a:blip>
            <a:srcRect/>
            <a:stretch/>
          </p:blipFill>
          <p:spPr>
            <a:xfrm>
              <a:off x="276050" y="2037969"/>
              <a:ext cx="3908035" cy="2343443"/>
            </a:xfrm>
            <a:prstGeom prst="rect">
              <a:avLst/>
            </a:prstGeom>
            <a:noFill/>
            <a:ln>
              <a:noFill/>
            </a:ln>
          </p:spPr>
        </p:pic>
        <p:sp>
          <p:nvSpPr>
            <p:cNvPr id="137" name="Google Shape;137;p14"/>
            <p:cNvSpPr/>
            <p:nvPr/>
          </p:nvSpPr>
          <p:spPr>
            <a:xfrm>
              <a:off x="471524" y="2273891"/>
              <a:ext cx="3605035" cy="252942"/>
            </a:xfrm>
            <a:custGeom>
              <a:avLst/>
              <a:gdLst/>
              <a:ahLst/>
              <a:cxnLst/>
              <a:rect l="l" t="t" r="r" b="b"/>
              <a:pathLst>
                <a:path w="3605035" h="252942" extrusionOk="0">
                  <a:moveTo>
                    <a:pt x="0" y="0"/>
                  </a:moveTo>
                  <a:cubicBezTo>
                    <a:pt x="144409" y="-35405"/>
                    <a:pt x="287784" y="10178"/>
                    <a:pt x="551055" y="0"/>
                  </a:cubicBezTo>
                  <a:cubicBezTo>
                    <a:pt x="814326" y="-10178"/>
                    <a:pt x="867533" y="10017"/>
                    <a:pt x="1102111" y="0"/>
                  </a:cubicBezTo>
                  <a:cubicBezTo>
                    <a:pt x="1336689" y="-10017"/>
                    <a:pt x="1500061" y="2803"/>
                    <a:pt x="1689216" y="0"/>
                  </a:cubicBezTo>
                  <a:cubicBezTo>
                    <a:pt x="1878372" y="-2803"/>
                    <a:pt x="2012354" y="36077"/>
                    <a:pt x="2096070" y="0"/>
                  </a:cubicBezTo>
                  <a:cubicBezTo>
                    <a:pt x="2179786" y="-36077"/>
                    <a:pt x="2370763" y="45257"/>
                    <a:pt x="2502924" y="0"/>
                  </a:cubicBezTo>
                  <a:cubicBezTo>
                    <a:pt x="2635085" y="-45257"/>
                    <a:pt x="2833321" y="5221"/>
                    <a:pt x="2945829" y="0"/>
                  </a:cubicBezTo>
                  <a:cubicBezTo>
                    <a:pt x="3058338" y="-5221"/>
                    <a:pt x="3345857" y="52023"/>
                    <a:pt x="3605035" y="0"/>
                  </a:cubicBezTo>
                  <a:cubicBezTo>
                    <a:pt x="3610275" y="118271"/>
                    <a:pt x="3577656" y="132151"/>
                    <a:pt x="3605035" y="252942"/>
                  </a:cubicBezTo>
                  <a:cubicBezTo>
                    <a:pt x="3461733" y="274017"/>
                    <a:pt x="3260523" y="247583"/>
                    <a:pt x="3090030" y="252942"/>
                  </a:cubicBezTo>
                  <a:cubicBezTo>
                    <a:pt x="2919538" y="258301"/>
                    <a:pt x="2779029" y="208099"/>
                    <a:pt x="2538975" y="252942"/>
                  </a:cubicBezTo>
                  <a:cubicBezTo>
                    <a:pt x="2298921" y="297785"/>
                    <a:pt x="2298725" y="203876"/>
                    <a:pt x="2096070" y="252942"/>
                  </a:cubicBezTo>
                  <a:cubicBezTo>
                    <a:pt x="1893415" y="302008"/>
                    <a:pt x="1732520" y="230001"/>
                    <a:pt x="1581065" y="252942"/>
                  </a:cubicBezTo>
                  <a:cubicBezTo>
                    <a:pt x="1429611" y="275883"/>
                    <a:pt x="1325803" y="209123"/>
                    <a:pt x="1138161" y="252942"/>
                  </a:cubicBezTo>
                  <a:cubicBezTo>
                    <a:pt x="950519" y="296761"/>
                    <a:pt x="832095" y="207270"/>
                    <a:pt x="731307" y="252942"/>
                  </a:cubicBezTo>
                  <a:cubicBezTo>
                    <a:pt x="630519" y="298614"/>
                    <a:pt x="359530" y="204252"/>
                    <a:pt x="0" y="252942"/>
                  </a:cubicBezTo>
                  <a:cubicBezTo>
                    <a:pt x="-11559" y="191620"/>
                    <a:pt x="22941" y="74138"/>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7030A0"/>
                </a:solidFill>
                <a:latin typeface="Arial"/>
                <a:ea typeface="Arial"/>
                <a:cs typeface="Arial"/>
                <a:sym typeface="Arial"/>
              </a:endParaRPr>
            </a:p>
          </p:txBody>
        </p:sp>
      </p:grpSp>
      <p:sp>
        <p:nvSpPr>
          <p:cNvPr id="138" name="Google Shape;138;p14"/>
          <p:cNvSpPr txBox="1"/>
          <p:nvPr/>
        </p:nvSpPr>
        <p:spPr>
          <a:xfrm>
            <a:off x="1278696" y="1843950"/>
            <a:ext cx="6686700" cy="3447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7030A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 sz="1800" i="0" u="none" strike="noStrike" cap="none">
                <a:solidFill>
                  <a:srgbClr val="7030A0"/>
                </a:solidFill>
                <a:latin typeface="Avenir"/>
                <a:ea typeface="Avenir"/>
                <a:cs typeface="Avenir"/>
                <a:sym typeface="Avenir"/>
              </a:rPr>
              <a:t>¿La seguridad depende de las “variantes” de cada candado?, por ejemplo de si tienen letras, símbolos, números, fechas, etc.</a:t>
            </a:r>
            <a:endParaRPr sz="140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rgbClr val="7030A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800"/>
              <a:buFont typeface="Arial"/>
              <a:buNone/>
            </a:pPr>
            <a:r>
              <a:rPr lang="es" sz="1800" i="0" u="none" strike="noStrike" cap="none">
                <a:solidFill>
                  <a:srgbClr val="7030A0"/>
                </a:solidFill>
                <a:latin typeface="Avenir"/>
                <a:ea typeface="Avenir"/>
                <a:cs typeface="Avenir"/>
                <a:sym typeface="Avenir"/>
              </a:rPr>
              <a:t>¿Será más seguro el que tenga más códigos?</a:t>
            </a:r>
            <a:endParaRPr sz="140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rgbClr val="7030A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800"/>
              <a:buFont typeface="Arial"/>
              <a:buNone/>
            </a:pPr>
            <a:r>
              <a:rPr lang="es" sz="1800" i="0" u="none" strike="noStrike" cap="none">
                <a:solidFill>
                  <a:srgbClr val="7030A0"/>
                </a:solidFill>
                <a:latin typeface="Avenir"/>
                <a:ea typeface="Avenir"/>
                <a:cs typeface="Avenir"/>
                <a:sym typeface="Avenir"/>
              </a:rPr>
              <a:t>¿Dependerá de la habilidad del “ladrón”?</a:t>
            </a:r>
            <a:endParaRPr sz="140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rgbClr val="7030A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800"/>
              <a:buFont typeface="Arial"/>
              <a:buNone/>
            </a:pPr>
            <a:r>
              <a:rPr lang="es" sz="1800" i="0" u="none" strike="noStrike" cap="none">
                <a:solidFill>
                  <a:srgbClr val="7030A0"/>
                </a:solidFill>
                <a:latin typeface="Avenir"/>
                <a:ea typeface="Avenir"/>
                <a:cs typeface="Avenir"/>
                <a:sym typeface="Avenir"/>
              </a:rPr>
              <a:t>Parece que el candado más seguro será el que tenga </a:t>
            </a:r>
            <a:r>
              <a:rPr lang="es" sz="1800" b="1" i="0" u="none" strike="noStrike" cap="none">
                <a:solidFill>
                  <a:srgbClr val="7030A0"/>
                </a:solidFill>
                <a:latin typeface="Avenir"/>
                <a:ea typeface="Avenir"/>
                <a:cs typeface="Avenir"/>
                <a:sym typeface="Avenir"/>
              </a:rPr>
              <a:t>más códigos </a:t>
            </a:r>
            <a:r>
              <a:rPr lang="es" sz="1800" i="0" u="none" strike="noStrike" cap="none">
                <a:solidFill>
                  <a:srgbClr val="7030A0"/>
                </a:solidFill>
                <a:latin typeface="Avenir"/>
                <a:ea typeface="Avenir"/>
                <a:cs typeface="Avenir"/>
                <a:sym typeface="Avenir"/>
              </a:rPr>
              <a:t>.</a:t>
            </a:r>
            <a:endParaRPr sz="140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800"/>
              <a:buFont typeface="Arial"/>
              <a:buNone/>
            </a:pPr>
            <a:endParaRPr sz="1800" i="0" u="none" strike="noStrike" cap="none">
              <a:solidFill>
                <a:srgbClr val="7030A0"/>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rgbClr val="7030A0"/>
                </a:solidFill>
                <a:latin typeface="Avenir"/>
                <a:ea typeface="Avenir"/>
                <a:cs typeface="Avenir"/>
                <a:sym typeface="Avenir"/>
              </a:rPr>
              <a:t>Q1: ¿Cuántos códigos admite cada candado?</a:t>
            </a:r>
            <a:endParaRPr sz="1400" i="0" u="none" strike="noStrike" cap="none">
              <a:solidFill>
                <a:srgbClr val="000000"/>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br>
              <a:rPr lang="ca-ES" sz="2200"/>
            </a:br>
            <a:r>
              <a:rPr lang="es" sz="2200"/>
              <a:t>Vamos a fijar terminología para referirnos a los candados</a:t>
            </a:r>
            <a:br>
              <a:rPr lang="ca-ES" sz="2200"/>
            </a:br>
            <a:endParaRPr sz="2200"/>
          </a:p>
        </p:txBody>
      </p:sp>
      <p:sp>
        <p:nvSpPr>
          <p:cNvPr id="144" name="Google Shape;144;p15"/>
          <p:cNvSpPr txBox="1">
            <a:spLocks noGrp="1"/>
          </p:cNvSpPr>
          <p:nvPr>
            <p:ph type="body" idx="1"/>
          </p:nvPr>
        </p:nvSpPr>
        <p:spPr>
          <a:xfrm>
            <a:off x="5414775" y="1207487"/>
            <a:ext cx="3414600" cy="454830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None/>
            </a:pPr>
            <a:r>
              <a:rPr lang="es" b="1">
                <a:solidFill>
                  <a:srgbClr val="3DB087"/>
                </a:solidFill>
              </a:rPr>
              <a:t>Ejemplo</a:t>
            </a:r>
            <a:endParaRPr b="1">
              <a:solidFill>
                <a:srgbClr val="3DB087"/>
              </a:solidFill>
            </a:endParaRPr>
          </a:p>
          <a:p>
            <a:pPr marL="228600" lvl="0" indent="-231775" algn="l" rtl="0">
              <a:lnSpc>
                <a:spcPct val="130000"/>
              </a:lnSpc>
              <a:spcBef>
                <a:spcPts val="0"/>
              </a:spcBef>
              <a:spcAft>
                <a:spcPts val="0"/>
              </a:spcAft>
              <a:buClr>
                <a:srgbClr val="3DB087"/>
              </a:buClr>
              <a:buSzPts val="1700"/>
              <a:buChar char="◼"/>
            </a:pPr>
            <a:r>
              <a:rPr lang="es" sz="1700" b="1">
                <a:solidFill>
                  <a:srgbClr val="3DB087"/>
                </a:solidFill>
              </a:rPr>
              <a:t>Código: </a:t>
            </a:r>
            <a:r>
              <a:rPr lang="es"/>
              <a:t>0000, 1 </a:t>
            </a:r>
            <a:r>
              <a:rPr lang="es" sz="1700"/>
              <a:t>234, 2930, </a:t>
            </a:r>
            <a:r>
              <a:rPr lang="es"/>
              <a:t>9750 </a:t>
            </a:r>
            <a:r>
              <a:rPr lang="es" sz="1700"/>
              <a:t>, ... entre otras posibilidades.</a:t>
            </a:r>
            <a:endParaRPr sz="1700"/>
          </a:p>
          <a:p>
            <a:pPr marL="0" lvl="0" indent="0" algn="l" rtl="0">
              <a:lnSpc>
                <a:spcPct val="130000"/>
              </a:lnSpc>
              <a:spcBef>
                <a:spcPts val="0"/>
              </a:spcBef>
              <a:spcAft>
                <a:spcPts val="0"/>
              </a:spcAft>
              <a:buNone/>
            </a:pPr>
            <a:endParaRPr/>
          </a:p>
          <a:p>
            <a:pPr marL="228600" lvl="0" indent="-231775" algn="l" rtl="0">
              <a:spcBef>
                <a:spcPts val="600"/>
              </a:spcBef>
              <a:spcAft>
                <a:spcPts val="0"/>
              </a:spcAft>
              <a:buSzPts val="1700"/>
              <a:buChar char="◼"/>
            </a:pPr>
            <a:r>
              <a:rPr lang="es" b="1">
                <a:solidFill>
                  <a:srgbClr val="3DB087"/>
                </a:solidFill>
              </a:rPr>
              <a:t>Contraseña: </a:t>
            </a:r>
            <a:r>
              <a:rPr lang="es"/>
              <a:t>4921 (Porque cuando lo insertamos, se abre)</a:t>
            </a:r>
            <a:endParaRPr/>
          </a:p>
          <a:p>
            <a:pPr marL="0" lvl="0" indent="0" algn="l" rtl="0">
              <a:lnSpc>
                <a:spcPct val="200000"/>
              </a:lnSpc>
              <a:spcBef>
                <a:spcPts val="0"/>
              </a:spcBef>
              <a:spcAft>
                <a:spcPts val="0"/>
              </a:spcAft>
              <a:buNone/>
            </a:pPr>
            <a:endParaRPr/>
          </a:p>
          <a:p>
            <a:pPr marL="228600" lvl="0" indent="-231775" algn="l" rtl="0">
              <a:spcBef>
                <a:spcPts val="600"/>
              </a:spcBef>
              <a:spcAft>
                <a:spcPts val="0"/>
              </a:spcAft>
              <a:buSzPts val="1700"/>
              <a:buChar char="◼"/>
            </a:pPr>
            <a:r>
              <a:rPr lang="es">
                <a:solidFill>
                  <a:srgbClr val="3DB087"/>
                </a:solidFill>
              </a:rPr>
              <a:t>Casilla: </a:t>
            </a:r>
            <a:r>
              <a:rPr lang="es"/>
              <a:t>Tiene 4 casillas. Cada espacio en el que insertamos un número entre 0 y 9.</a:t>
            </a:r>
            <a:endParaRPr/>
          </a:p>
          <a:p>
            <a:pPr marL="0" lvl="0" indent="0" algn="l" rtl="0">
              <a:lnSpc>
                <a:spcPct val="200000"/>
              </a:lnSpc>
              <a:spcBef>
                <a:spcPts val="0"/>
              </a:spcBef>
              <a:spcAft>
                <a:spcPts val="0"/>
              </a:spcAft>
              <a:buNone/>
            </a:pPr>
            <a:endParaRPr/>
          </a:p>
          <a:p>
            <a:pPr marL="228600" lvl="0" indent="-231775" algn="l" rtl="0">
              <a:lnSpc>
                <a:spcPct val="130000"/>
              </a:lnSpc>
              <a:spcBef>
                <a:spcPts val="0"/>
              </a:spcBef>
              <a:spcAft>
                <a:spcPts val="0"/>
              </a:spcAft>
              <a:buSzPts val="1700"/>
              <a:buChar char="◼"/>
            </a:pPr>
            <a:r>
              <a:rPr lang="es">
                <a:solidFill>
                  <a:srgbClr val="3DB087"/>
                </a:solidFill>
              </a:rPr>
              <a:t>Elementos del código </a:t>
            </a:r>
            <a:r>
              <a:rPr lang="es"/>
              <a:t>: el código 1234 tiene 4 elementos: 1, 2, 3 y 4.</a:t>
            </a:r>
            <a:endParaRPr/>
          </a:p>
          <a:p>
            <a:pPr marL="457200" lvl="0" indent="0" algn="l" rtl="0">
              <a:lnSpc>
                <a:spcPct val="130000"/>
              </a:lnSpc>
              <a:spcBef>
                <a:spcPts val="600"/>
              </a:spcBef>
              <a:spcAft>
                <a:spcPts val="0"/>
              </a:spcAft>
              <a:buNone/>
            </a:pPr>
            <a:endParaRPr b="1">
              <a:solidFill>
                <a:srgbClr val="3DB087"/>
              </a:solidFill>
            </a:endParaRPr>
          </a:p>
          <a:p>
            <a:pPr marL="457200" lvl="0" indent="0" algn="l" rtl="0">
              <a:lnSpc>
                <a:spcPct val="130000"/>
              </a:lnSpc>
              <a:spcBef>
                <a:spcPts val="600"/>
              </a:spcBef>
              <a:spcAft>
                <a:spcPts val="0"/>
              </a:spcAft>
              <a:buNone/>
            </a:pPr>
            <a:endParaRPr b="1">
              <a:solidFill>
                <a:srgbClr val="3DB087"/>
              </a:solidFill>
            </a:endParaRPr>
          </a:p>
          <a:p>
            <a:pPr marL="228600" lvl="0" indent="-231775" algn="l" rtl="0">
              <a:lnSpc>
                <a:spcPct val="130000"/>
              </a:lnSpc>
              <a:spcBef>
                <a:spcPts val="600"/>
              </a:spcBef>
              <a:spcAft>
                <a:spcPts val="0"/>
              </a:spcAft>
              <a:buClr>
                <a:srgbClr val="3DB087"/>
              </a:buClr>
              <a:buSzPts val="1700"/>
              <a:buChar char="◼"/>
            </a:pPr>
            <a:endParaRPr/>
          </a:p>
        </p:txBody>
      </p:sp>
      <p:sp>
        <p:nvSpPr>
          <p:cNvPr id="145" name="Google Shape;145;p15"/>
          <p:cNvSpPr txBox="1">
            <a:spLocks noGrp="1"/>
          </p:cNvSpPr>
          <p:nvPr>
            <p:ph type="body" idx="2"/>
          </p:nvPr>
        </p:nvSpPr>
        <p:spPr>
          <a:xfrm>
            <a:off x="384195" y="1207479"/>
            <a:ext cx="4111500" cy="4996500"/>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SzPts val="1700"/>
              <a:buNone/>
            </a:pPr>
            <a:r>
              <a:rPr lang="es" sz="1700" b="1"/>
              <a:t>Palabras para añadir al glosario</a:t>
            </a:r>
            <a:endParaRPr b="1"/>
          </a:p>
          <a:p>
            <a:pPr marL="450000" lvl="0" indent="-336550" algn="l" rtl="0">
              <a:lnSpc>
                <a:spcPct val="130000"/>
              </a:lnSpc>
              <a:spcBef>
                <a:spcPts val="1000"/>
              </a:spcBef>
              <a:spcAft>
                <a:spcPts val="0"/>
              </a:spcAft>
              <a:buSzPts val="1700"/>
              <a:buChar char="◼"/>
            </a:pPr>
            <a:r>
              <a:rPr lang="es" sz="1700" b="1">
                <a:solidFill>
                  <a:srgbClr val="7030A0"/>
                </a:solidFill>
              </a:rPr>
              <a:t>Código: </a:t>
            </a:r>
            <a:r>
              <a:rPr lang="es" sz="1700"/>
              <a:t>Posible contraseña que se puede introducir en el candado.</a:t>
            </a:r>
            <a:endParaRPr sz="1700"/>
          </a:p>
          <a:p>
            <a:pPr marL="457200" lvl="0" indent="0" algn="l" rtl="0">
              <a:spcBef>
                <a:spcPts val="600"/>
              </a:spcBef>
              <a:spcAft>
                <a:spcPts val="0"/>
              </a:spcAft>
              <a:buNone/>
            </a:pPr>
            <a:endParaRPr/>
          </a:p>
          <a:p>
            <a:pPr marL="450000" lvl="0" indent="-336550" algn="l" rtl="0">
              <a:spcBef>
                <a:spcPts val="600"/>
              </a:spcBef>
              <a:spcAft>
                <a:spcPts val="0"/>
              </a:spcAft>
              <a:buSzPts val="1700"/>
              <a:buChar char="◼"/>
            </a:pPr>
            <a:r>
              <a:rPr lang="es" b="1">
                <a:solidFill>
                  <a:srgbClr val="7030A0"/>
                </a:solidFill>
              </a:rPr>
              <a:t>Contraseña: </a:t>
            </a:r>
            <a:r>
              <a:rPr lang="es"/>
              <a:t>Código correcto. Cuando lo introduzcamos, el candado se abre.</a:t>
            </a:r>
            <a:endParaRPr/>
          </a:p>
          <a:p>
            <a:pPr marL="0" lvl="0" indent="0" algn="l" rtl="0">
              <a:lnSpc>
                <a:spcPct val="130000"/>
              </a:lnSpc>
              <a:spcBef>
                <a:spcPts val="600"/>
              </a:spcBef>
              <a:spcAft>
                <a:spcPts val="0"/>
              </a:spcAft>
              <a:buNone/>
            </a:pPr>
            <a:endParaRPr/>
          </a:p>
          <a:p>
            <a:pPr marL="450000" lvl="0" indent="-336550" algn="l" rtl="0">
              <a:spcBef>
                <a:spcPts val="600"/>
              </a:spcBef>
              <a:spcAft>
                <a:spcPts val="0"/>
              </a:spcAft>
              <a:buSzPts val="1700"/>
              <a:buChar char="◼"/>
            </a:pPr>
            <a:r>
              <a:rPr lang="es" b="1">
                <a:solidFill>
                  <a:srgbClr val="7030A0"/>
                </a:solidFill>
              </a:rPr>
              <a:t>Casilla: </a:t>
            </a:r>
            <a:r>
              <a:rPr lang="es"/>
              <a:t>Espacio (físico o no) del candado donde se introducen los elementos del código.</a:t>
            </a:r>
            <a:endParaRPr/>
          </a:p>
          <a:p>
            <a:pPr marL="0" lvl="0" indent="0" algn="l" rtl="0">
              <a:lnSpc>
                <a:spcPct val="130000"/>
              </a:lnSpc>
              <a:spcBef>
                <a:spcPts val="600"/>
              </a:spcBef>
              <a:spcAft>
                <a:spcPts val="0"/>
              </a:spcAft>
              <a:buNone/>
            </a:pPr>
            <a:endParaRPr/>
          </a:p>
          <a:p>
            <a:pPr marL="450000" lvl="0" indent="-336550" algn="l" rtl="0">
              <a:lnSpc>
                <a:spcPct val="130000"/>
              </a:lnSpc>
              <a:spcBef>
                <a:spcPts val="600"/>
              </a:spcBef>
              <a:spcAft>
                <a:spcPts val="0"/>
              </a:spcAft>
              <a:buSzPts val="1700"/>
              <a:buChar char="◼"/>
            </a:pPr>
            <a:r>
              <a:rPr lang="es">
                <a:solidFill>
                  <a:srgbClr val="7030A0"/>
                </a:solidFill>
              </a:rPr>
              <a:t>Elementos del código </a:t>
            </a:r>
            <a:r>
              <a:rPr lang="es"/>
              <a:t>: números letras símbolos,... que componen un código.</a:t>
            </a:r>
            <a:endParaRPr/>
          </a:p>
          <a:p>
            <a:pPr marL="457200" lvl="0" indent="0" algn="l" rtl="0">
              <a:lnSpc>
                <a:spcPct val="130000"/>
              </a:lnSpc>
              <a:spcBef>
                <a:spcPts val="600"/>
              </a:spcBef>
              <a:spcAft>
                <a:spcPts val="0"/>
              </a:spcAft>
              <a:buNone/>
            </a:pPr>
            <a:endParaRPr/>
          </a:p>
          <a:p>
            <a:pPr marL="228600" lvl="0" indent="-120650" algn="l" rtl="0">
              <a:lnSpc>
                <a:spcPct val="130000"/>
              </a:lnSpc>
              <a:spcBef>
                <a:spcPts val="600"/>
              </a:spcBef>
              <a:spcAft>
                <a:spcPts val="0"/>
              </a:spcAft>
              <a:buSzPts val="1700"/>
              <a:buNone/>
            </a:pPr>
            <a:endParaRPr/>
          </a:p>
        </p:txBody>
      </p:sp>
      <p:sp>
        <p:nvSpPr>
          <p:cNvPr id="146" name="Google Shape;146;p15"/>
          <p:cNvSpPr/>
          <p:nvPr/>
        </p:nvSpPr>
        <p:spPr>
          <a:xfrm>
            <a:off x="4218707" y="3699083"/>
            <a:ext cx="1386409" cy="1275837"/>
          </a:xfrm>
          <a:custGeom>
            <a:avLst/>
            <a:gdLst/>
            <a:ahLst/>
            <a:cxnLst/>
            <a:rect l="l" t="t" r="r" b="b"/>
            <a:pathLst>
              <a:path w="3402231" h="3402231" extrusionOk="0">
                <a:moveTo>
                  <a:pt x="0" y="0"/>
                </a:moveTo>
                <a:lnTo>
                  <a:pt x="3402231" y="0"/>
                </a:lnTo>
                <a:lnTo>
                  <a:pt x="3402231" y="3402232"/>
                </a:lnTo>
                <a:lnTo>
                  <a:pt x="0" y="34022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body" idx="1"/>
          </p:nvPr>
        </p:nvSpPr>
        <p:spPr>
          <a:xfrm>
            <a:off x="373071" y="1932836"/>
            <a:ext cx="8397857" cy="2143372"/>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0"/>
              </a:spcBef>
              <a:spcAft>
                <a:spcPts val="0"/>
              </a:spcAft>
              <a:buSzPts val="2800"/>
              <a:buNone/>
            </a:pPr>
            <a:r>
              <a:rPr lang="es" sz="2800" b="1" i="1"/>
              <a:t>Q </a:t>
            </a:r>
            <a:r>
              <a:rPr lang="es" sz="2800" b="1" baseline="-25000"/>
              <a:t>1 </a:t>
            </a:r>
            <a:r>
              <a:rPr lang="es" sz="2800" b="1"/>
              <a:t>: ¿Cuántos códigos distintos admite cada candado?</a:t>
            </a:r>
            <a:endParaRPr/>
          </a:p>
          <a:p>
            <a:pPr marL="228600" lvl="0" indent="-101600" algn="l" rtl="0">
              <a:lnSpc>
                <a:spcPct val="130000"/>
              </a:lnSpc>
              <a:spcBef>
                <a:spcPts val="600"/>
              </a:spcBef>
              <a:spcAft>
                <a:spcPts val="0"/>
              </a:spcAft>
              <a:buSzPts val="2000"/>
              <a:buNone/>
            </a:pPr>
            <a:endParaRPr/>
          </a:p>
        </p:txBody>
      </p:sp>
      <p:sp>
        <p:nvSpPr>
          <p:cNvPr id="153" name="Google Shape;153;p16"/>
          <p:cNvSpPr txBox="1">
            <a:spLocks noGrp="1"/>
          </p:cNvSpPr>
          <p:nvPr>
            <p:ph type="title"/>
          </p:nvPr>
        </p:nvSpPr>
        <p:spPr>
          <a:xfrm>
            <a:off x="474595" y="318728"/>
            <a:ext cx="7767779" cy="64033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pic>
        <p:nvPicPr>
          <p:cNvPr id="154" name="Google Shape;154;p16" descr="Imagen que contiene tabla, interior, diferente, artículos&#10;&#10;Descripción generada automáticamente"/>
          <p:cNvPicPr preferRelativeResize="0"/>
          <p:nvPr/>
        </p:nvPicPr>
        <p:blipFill rotWithShape="1">
          <a:blip r:embed="rId3">
            <a:alphaModFix/>
          </a:blip>
          <a:srcRect b="21350"/>
          <a:stretch/>
        </p:blipFill>
        <p:spPr>
          <a:xfrm>
            <a:off x="1465919" y="2933084"/>
            <a:ext cx="6212162" cy="13245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body" idx="1"/>
          </p:nvPr>
        </p:nvSpPr>
        <p:spPr>
          <a:xfrm>
            <a:off x="460394" y="1247036"/>
            <a:ext cx="8397900" cy="2143500"/>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SzPts val="2000"/>
              <a:buChar char="◼"/>
            </a:pPr>
            <a:r>
              <a:rPr lang="es" sz="2000" b="1"/>
              <a:t>Q1: </a:t>
            </a:r>
            <a:r>
              <a:rPr lang="es" sz="2000"/>
              <a:t>¿Cuántos códigos diferentes admite cada candado?</a:t>
            </a:r>
            <a:endParaRPr/>
          </a:p>
          <a:p>
            <a:pPr marL="457200" lvl="1" indent="-228600" algn="l" rtl="0">
              <a:lnSpc>
                <a:spcPct val="130000"/>
              </a:lnSpc>
              <a:spcBef>
                <a:spcPts val="600"/>
              </a:spcBef>
              <a:spcAft>
                <a:spcPts val="0"/>
              </a:spcAft>
              <a:buSzPts val="1800"/>
              <a:buFont typeface="Avenir"/>
              <a:buChar char="▪"/>
            </a:pPr>
            <a:r>
              <a:rPr lang="es" sz="1800">
                <a:solidFill>
                  <a:srgbClr val="000000"/>
                </a:solidFill>
              </a:rPr>
              <a:t>Cada grupo de trabajo se encarga de uno de los candados</a:t>
            </a:r>
            <a:endParaRPr/>
          </a:p>
          <a:p>
            <a:pPr marL="457200" lvl="1" indent="-114300" algn="l" rtl="0">
              <a:lnSpc>
                <a:spcPct val="130000"/>
              </a:lnSpc>
              <a:spcBef>
                <a:spcPts val="600"/>
              </a:spcBef>
              <a:spcAft>
                <a:spcPts val="0"/>
              </a:spcAft>
              <a:buSzPts val="1800"/>
              <a:buNone/>
            </a:pPr>
            <a:endParaRPr/>
          </a:p>
        </p:txBody>
      </p:sp>
      <p:sp>
        <p:nvSpPr>
          <p:cNvPr id="160" name="Google Shape;160;p17"/>
          <p:cNvSpPr txBox="1">
            <a:spLocks noGrp="1"/>
          </p:cNvSpPr>
          <p:nvPr>
            <p:ph type="title"/>
          </p:nvPr>
        </p:nvSpPr>
        <p:spPr>
          <a:xfrm>
            <a:off x="474595" y="318728"/>
            <a:ext cx="7767900" cy="640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s" b="1"/>
              <a:t>FASE 1. </a:t>
            </a:r>
            <a:r>
              <a:rPr lang="es"/>
              <a:t>Contamos códigos</a:t>
            </a:r>
            <a:endParaRPr/>
          </a:p>
        </p:txBody>
      </p:sp>
      <p:sp>
        <p:nvSpPr>
          <p:cNvPr id="161" name="Google Shape;161;p17"/>
          <p:cNvSpPr txBox="1"/>
          <p:nvPr/>
        </p:nvSpPr>
        <p:spPr>
          <a:xfrm>
            <a:off x="788425" y="2391075"/>
            <a:ext cx="4376400" cy="338700"/>
          </a:xfrm>
          <a:prstGeom prst="rect">
            <a:avLst/>
          </a:prstGeom>
          <a:solidFill>
            <a:srgbClr val="E0E0E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rgbClr val="000000"/>
                </a:solidFill>
                <a:latin typeface="Avenir"/>
                <a:ea typeface="Avenir"/>
                <a:cs typeface="Avenir"/>
                <a:sym typeface="Avenir"/>
              </a:rPr>
              <a:t>Candado 1: </a:t>
            </a:r>
            <a:r>
              <a:rPr lang="es" sz="1600" i="0" u="none" strike="noStrike" cap="none">
                <a:solidFill>
                  <a:srgbClr val="000000"/>
                </a:solidFill>
                <a:latin typeface="Avenir"/>
                <a:ea typeface="Avenir"/>
                <a:cs typeface="Avenir"/>
                <a:sym typeface="Avenir"/>
              </a:rPr>
              <a:t>Candado </a:t>
            </a:r>
            <a:r>
              <a:rPr lang="es" sz="1600">
                <a:latin typeface="Avenir"/>
                <a:ea typeface="Avenir"/>
                <a:cs typeface="Avenir"/>
                <a:sym typeface="Avenir"/>
              </a:rPr>
              <a:t>con código numérico</a:t>
            </a:r>
            <a:endParaRPr sz="1400" i="0" u="none" strike="noStrike" cap="none">
              <a:solidFill>
                <a:srgbClr val="000000"/>
              </a:solidFill>
              <a:latin typeface="Avenir"/>
              <a:ea typeface="Avenir"/>
              <a:cs typeface="Avenir"/>
              <a:sym typeface="Avenir"/>
            </a:endParaRPr>
          </a:p>
        </p:txBody>
      </p:sp>
      <p:sp>
        <p:nvSpPr>
          <p:cNvPr id="162" name="Google Shape;162;p17"/>
          <p:cNvSpPr txBox="1"/>
          <p:nvPr/>
        </p:nvSpPr>
        <p:spPr>
          <a:xfrm>
            <a:off x="788346" y="2898824"/>
            <a:ext cx="4144500" cy="338700"/>
          </a:xfrm>
          <a:prstGeom prst="rect">
            <a:avLst/>
          </a:prstGeom>
          <a:solidFill>
            <a:srgbClr val="FFAAAA"/>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rgbClr val="000000"/>
                </a:solidFill>
                <a:latin typeface="Avenir"/>
                <a:ea typeface="Avenir"/>
                <a:cs typeface="Avenir"/>
                <a:sym typeface="Avenir"/>
              </a:rPr>
              <a:t>Candado 2: Candado </a:t>
            </a:r>
            <a:r>
              <a:rPr lang="es" sz="1600" i="0" u="none" strike="noStrike" cap="none">
                <a:solidFill>
                  <a:srgbClr val="000000"/>
                </a:solidFill>
                <a:latin typeface="Avenir"/>
                <a:ea typeface="Avenir"/>
                <a:cs typeface="Avenir"/>
                <a:sym typeface="Avenir"/>
              </a:rPr>
              <a:t>pulsador</a:t>
            </a:r>
            <a:endParaRPr sz="1400" i="0" u="none" strike="noStrike" cap="none">
              <a:solidFill>
                <a:srgbClr val="000000"/>
              </a:solidFill>
              <a:latin typeface="Avenir"/>
              <a:ea typeface="Avenir"/>
              <a:cs typeface="Avenir"/>
              <a:sym typeface="Avenir"/>
            </a:endParaRPr>
          </a:p>
        </p:txBody>
      </p:sp>
      <p:sp>
        <p:nvSpPr>
          <p:cNvPr id="163" name="Google Shape;163;p17"/>
          <p:cNvSpPr txBox="1"/>
          <p:nvPr/>
        </p:nvSpPr>
        <p:spPr>
          <a:xfrm>
            <a:off x="788302" y="3487006"/>
            <a:ext cx="4144500" cy="338700"/>
          </a:xfrm>
          <a:prstGeom prst="rect">
            <a:avLst/>
          </a:prstGeom>
          <a:solidFill>
            <a:srgbClr val="30A034">
              <a:alpha val="14510"/>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rgbClr val="000000"/>
                </a:solidFill>
                <a:latin typeface="Avenir"/>
                <a:ea typeface="Avenir"/>
                <a:cs typeface="Avenir"/>
                <a:sym typeface="Avenir"/>
              </a:rPr>
              <a:t>Candado 4: </a:t>
            </a:r>
            <a:r>
              <a:rPr lang="es" sz="1600" i="0" u="none" strike="noStrike" cap="none">
                <a:solidFill>
                  <a:srgbClr val="000000"/>
                </a:solidFill>
                <a:latin typeface="Avenir"/>
                <a:ea typeface="Avenir"/>
                <a:cs typeface="Avenir"/>
                <a:sym typeface="Avenir"/>
              </a:rPr>
              <a:t>Candato de palabras</a:t>
            </a:r>
            <a:endParaRPr sz="1400" i="0" u="none" strike="noStrike" cap="none">
              <a:solidFill>
                <a:srgbClr val="000000"/>
              </a:solidFill>
              <a:latin typeface="Avenir"/>
              <a:ea typeface="Avenir"/>
              <a:cs typeface="Avenir"/>
              <a:sym typeface="Avenir"/>
            </a:endParaRPr>
          </a:p>
        </p:txBody>
      </p:sp>
      <p:sp>
        <p:nvSpPr>
          <p:cNvPr id="164" name="Google Shape;164;p17"/>
          <p:cNvSpPr txBox="1"/>
          <p:nvPr/>
        </p:nvSpPr>
        <p:spPr>
          <a:xfrm>
            <a:off x="778452" y="4056060"/>
            <a:ext cx="4164300" cy="338700"/>
          </a:xfrm>
          <a:prstGeom prst="rect">
            <a:avLst/>
          </a:prstGeom>
          <a:solidFill>
            <a:srgbClr val="FFAAAA">
              <a:alpha val="48240"/>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rgbClr val="000000"/>
                </a:solidFill>
                <a:latin typeface="Avenir"/>
                <a:ea typeface="Avenir"/>
                <a:cs typeface="Avenir"/>
                <a:sym typeface="Avenir"/>
              </a:rPr>
              <a:t>Candado 5: </a:t>
            </a:r>
            <a:r>
              <a:rPr lang="es" sz="1600" i="0" u="none" strike="noStrike" cap="none">
                <a:solidFill>
                  <a:srgbClr val="000000"/>
                </a:solidFill>
                <a:latin typeface="Avenir"/>
                <a:ea typeface="Avenir"/>
                <a:cs typeface="Avenir"/>
                <a:sym typeface="Avenir"/>
              </a:rPr>
              <a:t>Candato direccional</a:t>
            </a:r>
            <a:endParaRPr sz="1400" i="0" u="none" strike="noStrike" cap="none">
              <a:solidFill>
                <a:srgbClr val="000000"/>
              </a:solidFill>
              <a:latin typeface="Avenir"/>
              <a:ea typeface="Avenir"/>
              <a:cs typeface="Avenir"/>
              <a:sym typeface="Avenir"/>
            </a:endParaRPr>
          </a:p>
        </p:txBody>
      </p:sp>
      <p:sp>
        <p:nvSpPr>
          <p:cNvPr id="165" name="Google Shape;165;p17"/>
          <p:cNvSpPr txBox="1"/>
          <p:nvPr/>
        </p:nvSpPr>
        <p:spPr>
          <a:xfrm>
            <a:off x="778442" y="4625088"/>
            <a:ext cx="4102500" cy="338700"/>
          </a:xfrm>
          <a:prstGeom prst="rect">
            <a:avLst/>
          </a:prstGeom>
          <a:solidFill>
            <a:srgbClr val="7030A0">
              <a:alpha val="14510"/>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rgbClr val="000000"/>
                </a:solidFill>
                <a:latin typeface="Avenir"/>
                <a:ea typeface="Avenir"/>
                <a:cs typeface="Avenir"/>
                <a:sym typeface="Avenir"/>
              </a:rPr>
              <a:t>Candado 6: </a:t>
            </a:r>
            <a:r>
              <a:rPr lang="es" sz="1600" i="0" u="none" strike="noStrike" cap="none">
                <a:solidFill>
                  <a:srgbClr val="000000"/>
                </a:solidFill>
                <a:latin typeface="Avenir"/>
                <a:ea typeface="Avenir"/>
                <a:cs typeface="Avenir"/>
                <a:sym typeface="Avenir"/>
              </a:rPr>
              <a:t>Candado de Caja fuerte</a:t>
            </a:r>
            <a:endParaRPr sz="1400" i="0" u="none" strike="noStrike" cap="none">
              <a:solidFill>
                <a:srgbClr val="000000"/>
              </a:solidFill>
              <a:latin typeface="Avenir"/>
              <a:ea typeface="Avenir"/>
              <a:cs typeface="Avenir"/>
              <a:sym typeface="Avenir"/>
            </a:endParaRPr>
          </a:p>
        </p:txBody>
      </p:sp>
      <p:sp>
        <p:nvSpPr>
          <p:cNvPr id="166" name="Google Shape;166;p17"/>
          <p:cNvSpPr/>
          <p:nvPr/>
        </p:nvSpPr>
        <p:spPr>
          <a:xfrm>
            <a:off x="5628056" y="2226000"/>
            <a:ext cx="1161948" cy="1266181"/>
          </a:xfrm>
          <a:custGeom>
            <a:avLst/>
            <a:gdLst/>
            <a:ahLst/>
            <a:cxnLst/>
            <a:rect l="l" t="t" r="r" b="b"/>
            <a:pathLst>
              <a:path w="2539776" h="2782816" extrusionOk="0">
                <a:moveTo>
                  <a:pt x="0" y="0"/>
                </a:moveTo>
                <a:lnTo>
                  <a:pt x="2539776" y="0"/>
                </a:lnTo>
                <a:lnTo>
                  <a:pt x="2539776" y="2782816"/>
                </a:lnTo>
                <a:lnTo>
                  <a:pt x="0" y="2782816"/>
                </a:lnTo>
                <a:lnTo>
                  <a:pt x="0" y="0"/>
                </a:lnTo>
                <a:close/>
              </a:path>
            </a:pathLst>
          </a:custGeom>
          <a:blipFill rotWithShape="1">
            <a:blip r:embed="rId3">
              <a:alphaModFix/>
            </a:blip>
            <a:stretch>
              <a:fillRect l="-3609" t="-15239" r="-78247" b="-34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167" name="Google Shape;167;p17"/>
          <p:cNvSpPr/>
          <p:nvPr/>
        </p:nvSpPr>
        <p:spPr>
          <a:xfrm>
            <a:off x="7068075" y="2582215"/>
            <a:ext cx="1420646" cy="1375972"/>
          </a:xfrm>
          <a:custGeom>
            <a:avLst/>
            <a:gdLst/>
            <a:ahLst/>
            <a:cxnLst/>
            <a:rect l="l" t="t" r="r" b="b"/>
            <a:pathLst>
              <a:path w="3573952" h="3573952" extrusionOk="0">
                <a:moveTo>
                  <a:pt x="0" y="0"/>
                </a:moveTo>
                <a:lnTo>
                  <a:pt x="3573951" y="0"/>
                </a:lnTo>
                <a:lnTo>
                  <a:pt x="3573951" y="3573951"/>
                </a:lnTo>
                <a:lnTo>
                  <a:pt x="0" y="3573951"/>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168" name="Google Shape;168;p17"/>
          <p:cNvSpPr/>
          <p:nvPr/>
        </p:nvSpPr>
        <p:spPr>
          <a:xfrm>
            <a:off x="7068081" y="3880840"/>
            <a:ext cx="998243" cy="1056963"/>
          </a:xfrm>
          <a:custGeom>
            <a:avLst/>
            <a:gdLst/>
            <a:ahLst/>
            <a:cxnLst/>
            <a:rect l="l" t="t" r="r" b="b"/>
            <a:pathLst>
              <a:path w="2936009" h="2936009" extrusionOk="0">
                <a:moveTo>
                  <a:pt x="0" y="0"/>
                </a:moveTo>
                <a:lnTo>
                  <a:pt x="2936009" y="0"/>
                </a:lnTo>
                <a:lnTo>
                  <a:pt x="2936009" y="2936010"/>
                </a:lnTo>
                <a:lnTo>
                  <a:pt x="0" y="293601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169" name="Google Shape;169;p17"/>
          <p:cNvSpPr/>
          <p:nvPr/>
        </p:nvSpPr>
        <p:spPr>
          <a:xfrm rot="7204115">
            <a:off x="7825486" y="1242583"/>
            <a:ext cx="828991" cy="1456761"/>
          </a:xfrm>
          <a:custGeom>
            <a:avLst/>
            <a:gdLst/>
            <a:ahLst/>
            <a:cxnLst/>
            <a:rect l="l" t="t" r="r" b="b"/>
            <a:pathLst>
              <a:path w="2157687" h="3672953" extrusionOk="0">
                <a:moveTo>
                  <a:pt x="0" y="0"/>
                </a:moveTo>
                <a:lnTo>
                  <a:pt x="2157688" y="0"/>
                </a:lnTo>
                <a:lnTo>
                  <a:pt x="2157688" y="3672953"/>
                </a:lnTo>
                <a:lnTo>
                  <a:pt x="0" y="3672953"/>
                </a:lnTo>
                <a:lnTo>
                  <a:pt x="0" y="0"/>
                </a:lnTo>
                <a:close/>
              </a:path>
            </a:pathLst>
          </a:custGeom>
          <a:blipFill rotWithShape="1">
            <a:blip r:embed="rId6">
              <a:alphaModFix/>
            </a:blip>
            <a:stretch>
              <a:fillRect t="-8769" r="-99956" b="-86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sp>
        <p:nvSpPr>
          <p:cNvPr id="170" name="Google Shape;170;p17"/>
          <p:cNvSpPr/>
          <p:nvPr/>
        </p:nvSpPr>
        <p:spPr>
          <a:xfrm>
            <a:off x="7203352" y="5098183"/>
            <a:ext cx="1423514" cy="1430668"/>
          </a:xfrm>
          <a:custGeom>
            <a:avLst/>
            <a:gdLst/>
            <a:ahLst/>
            <a:cxnLst/>
            <a:rect l="l" t="t" r="r" b="b"/>
            <a:pathLst>
              <a:path w="2861335" h="2861335" extrusionOk="0">
                <a:moveTo>
                  <a:pt x="0" y="0"/>
                </a:moveTo>
                <a:lnTo>
                  <a:pt x="2861335" y="0"/>
                </a:lnTo>
                <a:lnTo>
                  <a:pt x="2861335" y="2861336"/>
                </a:lnTo>
                <a:lnTo>
                  <a:pt x="0" y="2861336"/>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Calibri"/>
              <a:ea typeface="Calibri"/>
              <a:cs typeface="Calibri"/>
              <a:sym typeface="Calibri"/>
            </a:endParaRPr>
          </a:p>
        </p:txBody>
      </p:sp>
      <p:pic>
        <p:nvPicPr>
          <p:cNvPr id="171" name="Google Shape;171;p17"/>
          <p:cNvPicPr preferRelativeResize="0"/>
          <p:nvPr/>
        </p:nvPicPr>
        <p:blipFill>
          <a:blip r:embed="rId8">
            <a:alphaModFix/>
          </a:blip>
          <a:stretch>
            <a:fillRect/>
          </a:stretch>
        </p:blipFill>
        <p:spPr>
          <a:xfrm>
            <a:off x="5583127" y="5099601"/>
            <a:ext cx="1251275" cy="1166450"/>
          </a:xfrm>
          <a:prstGeom prst="rect">
            <a:avLst/>
          </a:prstGeom>
          <a:noFill/>
          <a:ln>
            <a:noFill/>
          </a:ln>
        </p:spPr>
      </p:pic>
      <p:sp>
        <p:nvSpPr>
          <p:cNvPr id="172" name="Google Shape;172;p17"/>
          <p:cNvSpPr txBox="1"/>
          <p:nvPr/>
        </p:nvSpPr>
        <p:spPr>
          <a:xfrm>
            <a:off x="778442" y="5111238"/>
            <a:ext cx="4102500" cy="338700"/>
          </a:xfrm>
          <a:prstGeom prst="rect">
            <a:avLst/>
          </a:prstGeom>
          <a:solidFill>
            <a:srgbClr val="CFE2F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dirty="0">
                <a:solidFill>
                  <a:srgbClr val="000000"/>
                </a:solidFill>
                <a:latin typeface="Avenir"/>
                <a:ea typeface="Avenir"/>
                <a:cs typeface="Avenir"/>
                <a:sym typeface="Avenir"/>
              </a:rPr>
              <a:t>Candado </a:t>
            </a:r>
            <a:r>
              <a:rPr lang="es" sz="1600" b="1" dirty="0">
                <a:latin typeface="Avenir"/>
                <a:ea typeface="Avenir"/>
                <a:cs typeface="Avenir"/>
                <a:sym typeface="Avenir"/>
              </a:rPr>
              <a:t>7 </a:t>
            </a:r>
            <a:r>
              <a:rPr lang="es" sz="1600" b="1" i="0" u="none" strike="noStrike" cap="none" dirty="0">
                <a:solidFill>
                  <a:srgbClr val="000000"/>
                </a:solidFill>
                <a:latin typeface="Avenir"/>
                <a:ea typeface="Avenir"/>
                <a:cs typeface="Avenir"/>
                <a:sym typeface="Avenir"/>
              </a:rPr>
              <a:t>: </a:t>
            </a:r>
            <a:r>
              <a:rPr lang="es" sz="1600" i="0" u="none" strike="noStrike" cap="none" dirty="0">
                <a:solidFill>
                  <a:srgbClr val="000000"/>
                </a:solidFill>
                <a:latin typeface="Avenir"/>
                <a:ea typeface="Avenir"/>
                <a:cs typeface="Avenir"/>
                <a:sym typeface="Avenir"/>
              </a:rPr>
              <a:t>Candado </a:t>
            </a:r>
            <a:r>
              <a:rPr lang="es" sz="1600" dirty="0">
                <a:latin typeface="Avenir"/>
                <a:ea typeface="Avenir"/>
                <a:cs typeface="Avenir"/>
                <a:sym typeface="Avenir"/>
              </a:rPr>
              <a:t>con código mezclado</a:t>
            </a:r>
            <a:endParaRPr sz="1400" i="0" u="none" strike="noStrike" cap="none" dirty="0">
              <a:solidFill>
                <a:srgbClr val="000000"/>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name="Plaza">
  <a:themeElements>
    <a:clrScheme name="Plaza">
      <a:dk1>
        <a:srgbClr val="000000"/>
      </a:dk1>
      <a:lt1>
        <a:srgbClr val="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2304</Words>
  <Application>Microsoft Office PowerPoint</Application>
  <PresentationFormat>On-screen Show (4:3)</PresentationFormat>
  <Paragraphs>261</Paragraphs>
  <Slides>42</Slides>
  <Notes>42</Notes>
  <HiddenSlides>12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Noto Sans Symbols</vt:lpstr>
      <vt:lpstr>Calibri</vt:lpstr>
      <vt:lpstr>Avenir</vt:lpstr>
      <vt:lpstr>Century Gothic</vt:lpstr>
      <vt:lpstr>Plaza</vt:lpstr>
      <vt:lpstr>Experiencia con una situación de aprendizaje  ¿Qué candado es más seguro?  Curso 2023-24</vt:lpstr>
      <vt:lpstr>FASE 0. Cuestión generatriz y primeras exploraciones</vt:lpstr>
      <vt:lpstr>PowerPoint Presentation</vt:lpstr>
      <vt:lpstr>FASE 0. Cuestión generatriz y primeras exploraciones</vt:lpstr>
      <vt:lpstr>FASE 0. Cuestión generatriz y primeras exploraciones</vt:lpstr>
      <vt:lpstr>FASE 0. Cuestión generatriz y primeras exploraciones</vt:lpstr>
      <vt:lpstr> Vamos a fijar terminología para referirnos a los candados </vt:lpstr>
      <vt:lpstr>FASE 1. Contamos códigos</vt:lpstr>
      <vt:lpstr>FASE 1. Contamos códigos</vt:lpstr>
      <vt:lpstr>FASE 1. Contamos códigos</vt:lpstr>
      <vt:lpstr>FASE 1. Contamos códigos</vt:lpstr>
      <vt:lpstr>FASE 1. Contamos códigos</vt:lpstr>
      <vt:lpstr>FASE 1. Contamos códigos</vt:lpstr>
      <vt:lpstr>FASE 1. Contamos códigos</vt:lpstr>
      <vt:lpstr>FASE 1. Contamos códigos</vt:lpstr>
      <vt:lpstr>FASE 1. Contamos códigos</vt:lpstr>
      <vt:lpstr>FASE 1. Contamos códigos</vt:lpstr>
      <vt:lpstr>FASE 1. Contamos códigos</vt:lpstr>
      <vt:lpstr>FASE 1. Contamos códigos</vt:lpstr>
      <vt:lpstr>FASE 2. Validación con la colección candados con restricciones</vt:lpstr>
      <vt:lpstr>FASE 2. Validación con la colección candados con restricciones</vt:lpstr>
      <vt:lpstr>FASE 2. Validación con la colección candados con restricciones</vt:lpstr>
      <vt:lpstr>FASE 2. Validación con la colección candados con restricciones</vt:lpstr>
      <vt:lpstr>FASE 2. Validación con la colección candados con restricciones</vt:lpstr>
      <vt:lpstr>FASE 2. Validación con la colección candados con restricciones</vt:lpstr>
      <vt:lpstr>FASE 2. Validación con la colección candados con restricciones</vt:lpstr>
      <vt:lpstr>FASE 3. Clasificación de los candados y técnicas generales</vt:lpstr>
      <vt:lpstr>FASE 3. Clasificación de los candados y técnicas generales</vt:lpstr>
      <vt:lpstr>FASE 3. Clasificación de los candados y técnicas generales</vt:lpstr>
      <vt:lpstr>FASE 3. Clasificación de los candados y técnicas generales</vt:lpstr>
      <vt:lpstr>FASE 4. Más allá de los candados</vt:lpstr>
      <vt:lpstr>FASE 4. Más allá de los candados</vt:lpstr>
      <vt:lpstr>FASE 4. Más allá de los candados</vt:lpstr>
      <vt:lpstr>FASE Opcional. ¡Hagamos de hackers!</vt:lpstr>
      <vt:lpstr>FASE Opcional. ¡Hagamos de hackers!</vt:lpstr>
      <vt:lpstr>FASE Opcional. ¡Hagamos de hackers!</vt:lpstr>
      <vt:lpstr>FASE Opcional. ¡Hagamos de hackers!</vt:lpstr>
      <vt:lpstr>FASE Opcional. ¡Hagamos de hackers!</vt:lpstr>
      <vt:lpstr>FASE Opcional. ¡Hagamos de hackers!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Susana Vásquez</cp:lastModifiedBy>
  <cp:revision>1</cp:revision>
  <dcterms:modified xsi:type="dcterms:W3CDTF">2025-01-13T17:48:03Z</dcterms:modified>
</cp:coreProperties>
</file>